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348" r:id="rId2"/>
    <p:sldId id="349" r:id="rId3"/>
    <p:sldId id="350" r:id="rId4"/>
    <p:sldId id="351" r:id="rId5"/>
    <p:sldId id="346" r:id="rId6"/>
    <p:sldId id="342" r:id="rId7"/>
    <p:sldId id="306" r:id="rId8"/>
    <p:sldId id="329" r:id="rId9"/>
    <p:sldId id="330" r:id="rId10"/>
    <p:sldId id="307" r:id="rId11"/>
    <p:sldId id="308" r:id="rId12"/>
    <p:sldId id="309" r:id="rId13"/>
    <p:sldId id="345" r:id="rId14"/>
    <p:sldId id="310" r:id="rId15"/>
    <p:sldId id="311" r:id="rId16"/>
    <p:sldId id="312" r:id="rId17"/>
    <p:sldId id="313" r:id="rId18"/>
    <p:sldId id="314" r:id="rId19"/>
    <p:sldId id="315" r:id="rId20"/>
    <p:sldId id="317" r:id="rId21"/>
    <p:sldId id="316" r:id="rId22"/>
    <p:sldId id="318" r:id="rId23"/>
    <p:sldId id="331" r:id="rId24"/>
    <p:sldId id="334" r:id="rId25"/>
    <p:sldId id="335" r:id="rId26"/>
    <p:sldId id="336" r:id="rId27"/>
    <p:sldId id="337" r:id="rId28"/>
    <p:sldId id="338" r:id="rId29"/>
    <p:sldId id="339" r:id="rId30"/>
    <p:sldId id="362" r:id="rId31"/>
    <p:sldId id="363" r:id="rId32"/>
    <p:sldId id="364" r:id="rId33"/>
    <p:sldId id="365" r:id="rId34"/>
    <p:sldId id="366" r:id="rId35"/>
    <p:sldId id="367" r:id="rId36"/>
    <p:sldId id="368" r:id="rId37"/>
    <p:sldId id="369" r:id="rId38"/>
    <p:sldId id="370" r:id="rId39"/>
    <p:sldId id="371" r:id="rId40"/>
    <p:sldId id="372" r:id="rId41"/>
    <p:sldId id="319" r:id="rId42"/>
    <p:sldId id="340" r:id="rId43"/>
    <p:sldId id="321" r:id="rId44"/>
    <p:sldId id="322" r:id="rId45"/>
    <p:sldId id="323" r:id="rId46"/>
    <p:sldId id="324" r:id="rId47"/>
    <p:sldId id="328" r:id="rId48"/>
    <p:sldId id="352" r:id="rId49"/>
    <p:sldId id="353" r:id="rId50"/>
    <p:sldId id="354" r:id="rId51"/>
    <p:sldId id="355" r:id="rId52"/>
    <p:sldId id="356" r:id="rId53"/>
    <p:sldId id="357" r:id="rId54"/>
    <p:sldId id="358" r:id="rId55"/>
    <p:sldId id="359" r:id="rId56"/>
    <p:sldId id="360"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brahim khalilulla" initials="ik" lastIdx="2" clrIdx="0">
    <p:extLst>
      <p:ext uri="{19B8F6BF-5375-455C-9EA6-DF929625EA0E}">
        <p15:presenceInfo xmlns:p15="http://schemas.microsoft.com/office/powerpoint/2012/main" userId="db91fc26113a2e9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84824" autoAdjust="0"/>
  </p:normalViewPr>
  <p:slideViewPr>
    <p:cSldViewPr snapToGrid="0">
      <p:cViewPr varScale="1">
        <p:scale>
          <a:sx n="94" d="100"/>
          <a:sy n="94" d="100"/>
        </p:scale>
        <p:origin x="2574"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tableStyles" Target="tableStyle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viewProps" Target="view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presProps" Target="pres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commentAuthors" Target="commentAuthors.xml" /></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13T23:24:15.090" idx="2">
    <p:pos x="18" y="296"/>
    <p:text/>
    <p:extLst>
      <p:ext uri="{C676402C-5697-4E1C-873F-D02D1690AC5C}">
        <p15:threadingInfo xmlns:p15="http://schemas.microsoft.com/office/powerpoint/2012/main" timeZoneBias="-3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C8D40F-337E-475A-B8D0-2FD58C6D0387}" type="datetimeFigureOut">
              <a:rPr lang="en-US" smtClean="0"/>
              <a:pPr/>
              <a:t>1/16/2025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09FA0E-C547-4E4D-80AD-FEB8A6571DF3}" type="slidenum">
              <a:rPr lang="en-US" smtClean="0"/>
              <a:pPr/>
              <a:t>‹#›</a:t>
            </a:fld>
            <a:endParaRPr lang="en-US"/>
          </a:p>
        </p:txBody>
      </p:sp>
    </p:spTree>
    <p:extLst>
      <p:ext uri="{BB962C8B-B14F-4D97-AF65-F5344CB8AC3E}">
        <p14:creationId xmlns:p14="http://schemas.microsoft.com/office/powerpoint/2010/main" val="1305785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5</a:t>
            </a:fld>
            <a:endParaRPr lang="en-US"/>
          </a:p>
        </p:txBody>
      </p:sp>
    </p:spTree>
    <p:extLst>
      <p:ext uri="{BB962C8B-B14F-4D97-AF65-F5344CB8AC3E}">
        <p14:creationId xmlns:p14="http://schemas.microsoft.com/office/powerpoint/2010/main" val="80253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23</a:t>
            </a:fld>
            <a:endParaRPr lang="en-US"/>
          </a:p>
        </p:txBody>
      </p:sp>
    </p:spTree>
    <p:extLst>
      <p:ext uri="{BB962C8B-B14F-4D97-AF65-F5344CB8AC3E}">
        <p14:creationId xmlns:p14="http://schemas.microsoft.com/office/powerpoint/2010/main" val="2959451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09FA0E-C547-4E4D-80AD-FEB8A6571DF3}" type="slidenum">
              <a:rPr lang="en-US" smtClean="0"/>
              <a:pPr/>
              <a:t>24</a:t>
            </a:fld>
            <a:endParaRPr lang="en-US"/>
          </a:p>
        </p:txBody>
      </p:sp>
    </p:spTree>
    <p:extLst>
      <p:ext uri="{BB962C8B-B14F-4D97-AF65-F5344CB8AC3E}">
        <p14:creationId xmlns:p14="http://schemas.microsoft.com/office/powerpoint/2010/main" val="9686743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009FA0E-C547-4E4D-80AD-FEB8A6571DF3}" type="slidenum">
              <a:rPr lang="en-US" smtClean="0"/>
              <a:pPr/>
              <a:t>46</a:t>
            </a:fld>
            <a:endParaRPr lang="en-US"/>
          </a:p>
        </p:txBody>
      </p:sp>
    </p:spTree>
    <p:extLst>
      <p:ext uri="{BB962C8B-B14F-4D97-AF65-F5344CB8AC3E}">
        <p14:creationId xmlns:p14="http://schemas.microsoft.com/office/powerpoint/2010/main" val="2061820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899661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28523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165543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7500" y="4800600"/>
            <a:ext cx="7921064" cy="566738"/>
          </a:xfrm>
        </p:spPr>
        <p:txBody>
          <a:bodyPr anchor="b">
            <a:normAutofit/>
          </a:bodyPr>
          <a:lstStyle>
            <a:lvl1pPr algn="l">
              <a:defRPr sz="18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9144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200"/>
            </a:lvl1pPr>
          </a:lstStyle>
          <a:p>
            <a:r>
              <a:rPr lang="en-US"/>
              <a:t>Click icon to add picture</a:t>
            </a:r>
            <a:endParaRPr lang="en-US" dirty="0"/>
          </a:p>
        </p:txBody>
      </p:sp>
      <p:sp>
        <p:nvSpPr>
          <p:cNvPr id="4" name="Text Placeholder 3"/>
          <p:cNvSpPr>
            <a:spLocks noGrp="1"/>
          </p:cNvSpPr>
          <p:nvPr>
            <p:ph type="body" sz="half" idx="2"/>
          </p:nvPr>
        </p:nvSpPr>
        <p:spPr>
          <a:xfrm>
            <a:off x="607500" y="5367338"/>
            <a:ext cx="7921064" cy="493712"/>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9BF2929-BAE8-4346-8AFD-21A8EA3024D0}" type="datetimeFigureOut">
              <a:rPr lang="en-US" smtClean="0"/>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B3C56A-82A2-45FF-BD91-7D365621C1D2}" type="slidenum">
              <a:rPr lang="en-US" smtClean="0"/>
              <a:t>‹#›</a:t>
            </a:fld>
            <a:endParaRPr lang="en-US"/>
          </a:p>
        </p:txBody>
      </p:sp>
    </p:spTree>
    <p:extLst>
      <p:ext uri="{BB962C8B-B14F-4D97-AF65-F5344CB8AC3E}">
        <p14:creationId xmlns:p14="http://schemas.microsoft.com/office/powerpoint/2010/main" val="2558716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1B4506A-C82C-4DAB-83B5-98C6F188D831}"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30669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1B4506A-C82C-4DAB-83B5-98C6F188D831}" type="datetimeFigureOut">
              <a:rPr lang="en-US" smtClean="0"/>
              <a:pPr/>
              <a:t>1/16/2025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1880247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1B4506A-C82C-4DAB-83B5-98C6F188D831}"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22627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1B4506A-C82C-4DAB-83B5-98C6F188D831}" type="datetimeFigureOut">
              <a:rPr lang="en-US" smtClean="0"/>
              <a:pPr/>
              <a:t>1/16/2025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63808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B4506A-C82C-4DAB-83B5-98C6F188D831}" type="datetimeFigureOut">
              <a:rPr lang="en-US" smtClean="0"/>
              <a:pPr/>
              <a:t>1/16/2025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747293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B4506A-C82C-4DAB-83B5-98C6F188D831}" type="datetimeFigureOut">
              <a:rPr lang="en-US" smtClean="0"/>
              <a:pPr/>
              <a:t>1/16/2025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35595286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70140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1B4506A-C82C-4DAB-83B5-98C6F188D831}" type="datetimeFigureOut">
              <a:rPr lang="en-US" smtClean="0"/>
              <a:pPr/>
              <a:t>1/16/2025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C1585-C671-4F90-AA0D-FD45AA239D02}" type="slidenum">
              <a:rPr lang="en-US" smtClean="0"/>
              <a:pPr/>
              <a:t>‹#›</a:t>
            </a:fld>
            <a:endParaRPr lang="en-US"/>
          </a:p>
        </p:txBody>
      </p:sp>
    </p:spTree>
    <p:extLst>
      <p:ext uri="{BB962C8B-B14F-4D97-AF65-F5344CB8AC3E}">
        <p14:creationId xmlns:p14="http://schemas.microsoft.com/office/powerpoint/2010/main" val="2910947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B4506A-C82C-4DAB-83B5-98C6F188D831}" type="datetimeFigureOut">
              <a:rPr lang="en-US" smtClean="0"/>
              <a:pPr/>
              <a:t>1/16/2025</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C1585-C671-4F90-AA0D-FD45AA239D02}" type="slidenum">
              <a:rPr lang="en-US" smtClean="0"/>
              <a:pPr/>
              <a:t>‹#›</a:t>
            </a:fld>
            <a:endParaRPr lang="en-US"/>
          </a:p>
        </p:txBody>
      </p:sp>
    </p:spTree>
    <p:extLst>
      <p:ext uri="{BB962C8B-B14F-4D97-AF65-F5344CB8AC3E}">
        <p14:creationId xmlns:p14="http://schemas.microsoft.com/office/powerpoint/2010/main" val="19954064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8.tiff" /><Relationship Id="rId1" Type="http://schemas.openxmlformats.org/officeDocument/2006/relationships/slideLayout" Target="../slideLayouts/slideLayout1.xml" /></Relationships>
</file>

<file path=ppt/slides/_rels/slide13.xml.rels><?xml version="1.0" encoding="UTF-8" standalone="yes"?>
<Relationships xmlns="http://schemas.openxmlformats.org/package/2006/relationships"><Relationship Id="rId8" Type="http://schemas.openxmlformats.org/officeDocument/2006/relationships/image" Target="../media/image4.png" /><Relationship Id="rId3" Type="http://schemas.openxmlformats.org/officeDocument/2006/relationships/image" Target="../media/image10.png" /><Relationship Id="rId7" Type="http://schemas.openxmlformats.org/officeDocument/2006/relationships/image" Target="../media/image14.jpeg" /><Relationship Id="rId2" Type="http://schemas.openxmlformats.org/officeDocument/2006/relationships/image" Target="../media/image9.jpeg" /><Relationship Id="rId1" Type="http://schemas.openxmlformats.org/officeDocument/2006/relationships/slideLayout" Target="../slideLayouts/slideLayout1.xml" /><Relationship Id="rId6" Type="http://schemas.openxmlformats.org/officeDocument/2006/relationships/image" Target="../media/image13.jpeg" /><Relationship Id="rId5" Type="http://schemas.openxmlformats.org/officeDocument/2006/relationships/image" Target="../media/image12.jpeg" /><Relationship Id="rId4" Type="http://schemas.openxmlformats.org/officeDocument/2006/relationships/image" Target="../media/image11.png" /></Relationships>
</file>

<file path=ppt/slides/_rels/slide1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5.xml.rels><?xml version="1.0" encoding="UTF-8" standalone="yes"?>
<Relationships xmlns="http://schemas.openxmlformats.org/package/2006/relationships"><Relationship Id="rId8" Type="http://schemas.openxmlformats.org/officeDocument/2006/relationships/image" Target="../media/image21.jpeg" /><Relationship Id="rId3" Type="http://schemas.openxmlformats.org/officeDocument/2006/relationships/image" Target="../media/image16.jpeg" /><Relationship Id="rId7" Type="http://schemas.openxmlformats.org/officeDocument/2006/relationships/image" Target="../media/image20.jpeg" /><Relationship Id="rId2" Type="http://schemas.openxmlformats.org/officeDocument/2006/relationships/image" Target="../media/image15.jpeg" /><Relationship Id="rId1" Type="http://schemas.openxmlformats.org/officeDocument/2006/relationships/slideLayout" Target="../slideLayouts/slideLayout1.xml" /><Relationship Id="rId6" Type="http://schemas.openxmlformats.org/officeDocument/2006/relationships/image" Target="../media/image19.jpeg" /><Relationship Id="rId5" Type="http://schemas.openxmlformats.org/officeDocument/2006/relationships/image" Target="../media/image18.jpeg" /><Relationship Id="rId10" Type="http://schemas.openxmlformats.org/officeDocument/2006/relationships/image" Target="../media/image4.png" /><Relationship Id="rId4" Type="http://schemas.openxmlformats.org/officeDocument/2006/relationships/image" Target="../media/image17.jpeg" /><Relationship Id="rId9" Type="http://schemas.openxmlformats.org/officeDocument/2006/relationships/image" Target="../media/image22.jpeg" /></Relationships>
</file>

<file path=ppt/slides/_rels/slide16.xml.rels><?xml version="1.0" encoding="UTF-8" standalone="yes"?>
<Relationships xmlns="http://schemas.openxmlformats.org/package/2006/relationships"><Relationship Id="rId3" Type="http://schemas.openxmlformats.org/officeDocument/2006/relationships/image" Target="../media/image24.jpeg" /><Relationship Id="rId2" Type="http://schemas.openxmlformats.org/officeDocument/2006/relationships/image" Target="../media/image23.jpeg"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17.xml.rels><?xml version="1.0" encoding="UTF-8" standalone="yes"?>
<Relationships xmlns="http://schemas.openxmlformats.org/package/2006/relationships"><Relationship Id="rId3" Type="http://schemas.openxmlformats.org/officeDocument/2006/relationships/image" Target="../media/image26.jpeg" /><Relationship Id="rId2" Type="http://schemas.openxmlformats.org/officeDocument/2006/relationships/image" Target="../media/image25.jpeg" /><Relationship Id="rId1" Type="http://schemas.openxmlformats.org/officeDocument/2006/relationships/slideLayout" Target="../slideLayouts/slideLayout1.xml" /><Relationship Id="rId6" Type="http://schemas.openxmlformats.org/officeDocument/2006/relationships/image" Target="../media/image4.png" /><Relationship Id="rId5" Type="http://schemas.openxmlformats.org/officeDocument/2006/relationships/image" Target="../media/image28.jpeg" /><Relationship Id="rId4" Type="http://schemas.openxmlformats.org/officeDocument/2006/relationships/image" Target="../media/image27.jpeg" /></Relationships>
</file>

<file path=ppt/slides/_rels/slide18.xml.rels><?xml version="1.0" encoding="UTF-8" standalone="yes"?>
<Relationships xmlns="http://schemas.openxmlformats.org/package/2006/relationships"><Relationship Id="rId3" Type="http://schemas.openxmlformats.org/officeDocument/2006/relationships/image" Target="../media/image30.jpeg" /><Relationship Id="rId2" Type="http://schemas.openxmlformats.org/officeDocument/2006/relationships/image" Target="../media/image29.jpeg"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1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1.jpeg"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2" Type="http://schemas.openxmlformats.org/officeDocument/2006/relationships/image" Target="../media/image2.jpeg"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2.jpeg" /><Relationship Id="rId1" Type="http://schemas.openxmlformats.org/officeDocument/2006/relationships/slideLayout" Target="../slideLayouts/slideLayout1.xml" /></Relationships>
</file>

<file path=ppt/slides/_rels/slide2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3.jpeg" /><Relationship Id="rId1" Type="http://schemas.openxmlformats.org/officeDocument/2006/relationships/slideLayout" Target="../slideLayouts/slideLayout1.xml" /></Relationships>
</file>

<file path=ppt/slides/_rels/slide2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2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2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3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3.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3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Layout" Target="../slideLayouts/slideLayout1.xml" /></Relationships>
</file>

<file path=ppt/slides/_rels/slide40.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4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4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xml" /></Relationships>
</file>

<file path=ppt/slides/_rels/slide4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4.jpeg" /><Relationship Id="rId1" Type="http://schemas.openxmlformats.org/officeDocument/2006/relationships/slideLayout" Target="../slideLayouts/slideLayout1.xml" /></Relationships>
</file>

<file path=ppt/slides/_rels/slide48.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7.xml" /></Relationships>
</file>

<file path=ppt/slides/_rels/slide49.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5.jpeg" /><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xml" /><Relationship Id="rId1" Type="http://schemas.openxmlformats.org/officeDocument/2006/relationships/slideLayout" Target="../slideLayouts/slideLayout1.xml" /></Relationships>
</file>

<file path=ppt/slides/_rels/slide50.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6.jpg" /><Relationship Id="rId1" Type="http://schemas.openxmlformats.org/officeDocument/2006/relationships/slideLayout" Target="../slideLayouts/slideLayout12.xml" /></Relationships>
</file>

<file path=ppt/slides/_rels/slide51.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7.png" /><Relationship Id="rId1" Type="http://schemas.openxmlformats.org/officeDocument/2006/relationships/slideLayout" Target="../slideLayouts/slideLayout12.xml" /></Relationships>
</file>

<file path=ppt/slides/_rels/slide5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38.png" /><Relationship Id="rId1" Type="http://schemas.openxmlformats.org/officeDocument/2006/relationships/slideLayout" Target="../slideLayouts/slideLayout12.xml" /></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1.xml" /><Relationship Id="rId2" Type="http://schemas.openxmlformats.org/officeDocument/2006/relationships/image" Target="../media/image4.png" /><Relationship Id="rId1" Type="http://schemas.openxmlformats.org/officeDocument/2006/relationships/slideLayout" Target="../slideLayouts/slideLayout12.xml" /></Relationships>
</file>

<file path=ppt/slides/_rels/slide54.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2.xml" /></Relationships>
</file>

<file path=ppt/slides/_rels/slide55.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2.xml" /></Relationships>
</file>

<file path=ppt/slides/_rels/slide56.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image" Target="../media/image5.png" /><Relationship Id="rId1" Type="http://schemas.openxmlformats.org/officeDocument/2006/relationships/slideLayout" Target="../slideLayouts/slideLayout1.xml" /><Relationship Id="rId4" Type="http://schemas.openxmlformats.org/officeDocument/2006/relationships/image" Target="../media/image4.png" /></Relationships>
</file>

<file path=ppt/slides/_rels/slide7.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image" Target="../media/image7.tiff"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4696" y="102270"/>
            <a:ext cx="8686800" cy="6515100"/>
          </a:xfrm>
          <a:prstGeom prst="rect">
            <a:avLst/>
          </a:prstGeom>
        </p:spPr>
      </p:pic>
    </p:spTree>
    <p:extLst>
      <p:ext uri="{BB962C8B-B14F-4D97-AF65-F5344CB8AC3E}">
        <p14:creationId xmlns:p14="http://schemas.microsoft.com/office/powerpoint/2010/main" val="22681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0836" y="660621"/>
            <a:ext cx="8132413" cy="1815882"/>
          </a:xfrm>
          <a:prstGeom prst="rect">
            <a:avLst/>
          </a:prstGeom>
          <a:noFill/>
        </p:spPr>
        <p:txBody>
          <a:bodyPr wrap="square" rtlCol="0">
            <a:spAutoFit/>
          </a:bodyPr>
          <a:lstStyle/>
          <a:p>
            <a:pPr marL="457200" indent="-457200">
              <a:buFont typeface="Wingdings" charset="2"/>
              <a:buChar char="v"/>
            </a:pPr>
            <a:r>
              <a:rPr lang="en-US" sz="2800" dirty="0"/>
              <a:t>Collection of data are frequently organized into a</a:t>
            </a:r>
          </a:p>
          <a:p>
            <a:pPr marL="1371600" lvl="2" indent="-457200">
              <a:buFont typeface="Wingdings" charset="2"/>
              <a:buChar char="Ø"/>
            </a:pPr>
            <a:r>
              <a:rPr lang="en-US" sz="2800" dirty="0">
                <a:solidFill>
                  <a:srgbClr val="0000CC"/>
                </a:solidFill>
              </a:rPr>
              <a:t>Hierarchy of fields</a:t>
            </a:r>
          </a:p>
          <a:p>
            <a:pPr marL="1371600" lvl="2" indent="-457200">
              <a:buFont typeface="Wingdings" charset="2"/>
              <a:buChar char="Ø"/>
            </a:pPr>
            <a:r>
              <a:rPr lang="en-US" sz="2800" dirty="0">
                <a:solidFill>
                  <a:srgbClr val="0000CC"/>
                </a:solidFill>
              </a:rPr>
              <a:t>Records</a:t>
            </a:r>
          </a:p>
          <a:p>
            <a:pPr marL="1371600" lvl="2" indent="-457200">
              <a:buFont typeface="Wingdings" charset="2"/>
              <a:buChar char="Ø"/>
            </a:pPr>
            <a:r>
              <a:rPr lang="en-US" sz="2800" dirty="0">
                <a:solidFill>
                  <a:srgbClr val="0000CC"/>
                </a:solidFill>
              </a:rPr>
              <a:t>Files </a:t>
            </a:r>
          </a:p>
        </p:txBody>
      </p:sp>
      <p:sp>
        <p:nvSpPr>
          <p:cNvPr id="6" name="TextBox 5"/>
          <p:cNvSpPr txBox="1"/>
          <p:nvPr/>
        </p:nvSpPr>
        <p:spPr>
          <a:xfrm>
            <a:off x="2604655" y="2618509"/>
            <a:ext cx="3422072" cy="923330"/>
          </a:xfrm>
          <a:prstGeom prst="rect">
            <a:avLst/>
          </a:prstGeom>
          <a:noFill/>
        </p:spPr>
        <p:txBody>
          <a:bodyPr wrap="square" rtlCol="0">
            <a:spAutoFit/>
          </a:bodyPr>
          <a:lstStyle/>
          <a:p>
            <a:pPr algn="ctr"/>
            <a:r>
              <a:rPr lang="en-US" sz="5400" b="1" dirty="0">
                <a:solidFill>
                  <a:srgbClr val="FF0000"/>
                </a:solidFill>
              </a:rPr>
              <a:t>Entity?</a:t>
            </a:r>
          </a:p>
        </p:txBody>
      </p:sp>
      <p:sp>
        <p:nvSpPr>
          <p:cNvPr id="7" name="TextBox 6"/>
          <p:cNvSpPr txBox="1"/>
          <p:nvPr/>
        </p:nvSpPr>
        <p:spPr>
          <a:xfrm>
            <a:off x="110836" y="3366655"/>
            <a:ext cx="8896688" cy="830997"/>
          </a:xfrm>
          <a:prstGeom prst="rect">
            <a:avLst/>
          </a:prstGeom>
          <a:noFill/>
        </p:spPr>
        <p:txBody>
          <a:bodyPr wrap="square" rtlCol="0">
            <a:spAutoFit/>
          </a:bodyPr>
          <a:lstStyle/>
          <a:p>
            <a:pPr algn="just"/>
            <a:r>
              <a:rPr lang="en-US" sz="2400" dirty="0">
                <a:solidFill>
                  <a:srgbClr val="00B050"/>
                </a:solidFill>
              </a:rPr>
              <a:t>An entity is something that has certain </a:t>
            </a:r>
            <a:r>
              <a:rPr lang="en-US" sz="2400" dirty="0">
                <a:solidFill>
                  <a:srgbClr val="FF0000"/>
                </a:solidFill>
              </a:rPr>
              <a:t>ATTRIBUTE</a:t>
            </a:r>
            <a:r>
              <a:rPr lang="en-US" sz="2400" dirty="0">
                <a:solidFill>
                  <a:srgbClr val="00B050"/>
                </a:solidFill>
              </a:rPr>
              <a:t> or </a:t>
            </a:r>
            <a:r>
              <a:rPr lang="en-US" sz="2400" dirty="0">
                <a:solidFill>
                  <a:srgbClr val="FF0000"/>
                </a:solidFill>
              </a:rPr>
              <a:t>PROPERTIES</a:t>
            </a:r>
            <a:r>
              <a:rPr lang="en-US" sz="2400" dirty="0">
                <a:solidFill>
                  <a:srgbClr val="00B050"/>
                </a:solidFill>
              </a:rPr>
              <a:t> which may be assigned </a:t>
            </a:r>
            <a:r>
              <a:rPr lang="en-US" sz="2400" b="1" dirty="0">
                <a:solidFill>
                  <a:srgbClr val="7030A0"/>
                </a:solidFill>
              </a:rPr>
              <a:t>VALUES.</a:t>
            </a:r>
          </a:p>
        </p:txBody>
      </p:sp>
      <p:sp>
        <p:nvSpPr>
          <p:cNvPr id="8" name="TextBox 7"/>
          <p:cNvSpPr txBox="1"/>
          <p:nvPr/>
        </p:nvSpPr>
        <p:spPr>
          <a:xfrm>
            <a:off x="3505199" y="4487526"/>
            <a:ext cx="5043055" cy="523220"/>
          </a:xfrm>
          <a:prstGeom prst="rect">
            <a:avLst/>
          </a:prstGeom>
          <a:noFill/>
        </p:spPr>
        <p:txBody>
          <a:bodyPr wrap="square" rtlCol="0">
            <a:spAutoFit/>
          </a:bodyPr>
          <a:lstStyle/>
          <a:p>
            <a:r>
              <a:rPr lang="en-US" sz="2800"/>
              <a:t>may </a:t>
            </a:r>
            <a:r>
              <a:rPr lang="en-US" sz="2800" dirty="0"/>
              <a:t>be numeric or non-numeric</a:t>
            </a:r>
          </a:p>
        </p:txBody>
      </p:sp>
      <p:sp>
        <p:nvSpPr>
          <p:cNvPr id="9" name="Bent-Up Arrow 8"/>
          <p:cNvSpPr/>
          <p:nvPr/>
        </p:nvSpPr>
        <p:spPr>
          <a:xfrm rot="5400000">
            <a:off x="2715491" y="4197652"/>
            <a:ext cx="817418" cy="7622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p:cNvGraphicFramePr>
            <a:graphicFrameLocks noGrp="1"/>
          </p:cNvGraphicFramePr>
          <p:nvPr>
            <p:extLst>
              <p:ext uri="{D42A27DB-BD31-4B8C-83A1-F6EECF244321}">
                <p14:modId xmlns:p14="http://schemas.microsoft.com/office/powerpoint/2010/main" val="205542128"/>
              </p:ext>
            </p:extLst>
          </p:nvPr>
        </p:nvGraphicFramePr>
        <p:xfrm>
          <a:off x="1053150" y="5167745"/>
          <a:ext cx="7495104" cy="807412"/>
        </p:xfrm>
        <a:graphic>
          <a:graphicData uri="http://schemas.openxmlformats.org/drawingml/2006/table">
            <a:tbl>
              <a:tblPr firstRow="1" bandRow="1">
                <a:tableStyleId>{5C22544A-7EE6-4342-B048-85BDC9FD1C3A}</a:tableStyleId>
              </a:tblPr>
              <a:tblGrid>
                <a:gridCol w="1357541">
                  <a:extLst>
                    <a:ext uri="{9D8B030D-6E8A-4147-A177-3AD203B41FA5}">
                      <a16:colId xmlns:a16="http://schemas.microsoft.com/office/drawing/2014/main" val="20000"/>
                    </a:ext>
                  </a:extLst>
                </a:gridCol>
                <a:gridCol w="1140827">
                  <a:extLst>
                    <a:ext uri="{9D8B030D-6E8A-4147-A177-3AD203B41FA5}">
                      <a16:colId xmlns:a16="http://schemas.microsoft.com/office/drawing/2014/main" val="20001"/>
                    </a:ext>
                  </a:extLst>
                </a:gridCol>
                <a:gridCol w="1249184">
                  <a:extLst>
                    <a:ext uri="{9D8B030D-6E8A-4147-A177-3AD203B41FA5}">
                      <a16:colId xmlns:a16="http://schemas.microsoft.com/office/drawing/2014/main" val="20002"/>
                    </a:ext>
                  </a:extLst>
                </a:gridCol>
                <a:gridCol w="1249184">
                  <a:extLst>
                    <a:ext uri="{9D8B030D-6E8A-4147-A177-3AD203B41FA5}">
                      <a16:colId xmlns:a16="http://schemas.microsoft.com/office/drawing/2014/main" val="20003"/>
                    </a:ext>
                  </a:extLst>
                </a:gridCol>
                <a:gridCol w="1249184">
                  <a:extLst>
                    <a:ext uri="{9D8B030D-6E8A-4147-A177-3AD203B41FA5}">
                      <a16:colId xmlns:a16="http://schemas.microsoft.com/office/drawing/2014/main" val="20004"/>
                    </a:ext>
                  </a:extLst>
                </a:gridCol>
                <a:gridCol w="1249184">
                  <a:extLst>
                    <a:ext uri="{9D8B030D-6E8A-4147-A177-3AD203B41FA5}">
                      <a16:colId xmlns:a16="http://schemas.microsoft.com/office/drawing/2014/main" val="20005"/>
                    </a:ext>
                  </a:extLst>
                </a:gridCol>
              </a:tblGrid>
              <a:tr h="441652">
                <a:tc>
                  <a:txBody>
                    <a:bodyPr/>
                    <a:lstStyle/>
                    <a:p>
                      <a:pPr algn="ctr"/>
                      <a:r>
                        <a:rPr lang="en-US" dirty="0">
                          <a:solidFill>
                            <a:srgbClr val="FF0000"/>
                          </a:solidFill>
                        </a:rPr>
                        <a:t>ATTRIBUTE</a:t>
                      </a:r>
                    </a:p>
                  </a:txBody>
                  <a:tcPr/>
                </a:tc>
                <a:tc>
                  <a:txBody>
                    <a:bodyPr/>
                    <a:lstStyle/>
                    <a:p>
                      <a:pPr algn="ctr"/>
                      <a:r>
                        <a:rPr lang="en-US" dirty="0"/>
                        <a:t>NAME</a:t>
                      </a:r>
                    </a:p>
                  </a:txBody>
                  <a:tcPr/>
                </a:tc>
                <a:tc>
                  <a:txBody>
                    <a:bodyPr/>
                    <a:lstStyle/>
                    <a:p>
                      <a:pPr algn="ctr"/>
                      <a:r>
                        <a:rPr lang="en-US" dirty="0"/>
                        <a:t>Age</a:t>
                      </a:r>
                    </a:p>
                  </a:txBody>
                  <a:tcPr/>
                </a:tc>
                <a:tc>
                  <a:txBody>
                    <a:bodyPr/>
                    <a:lstStyle/>
                    <a:p>
                      <a:pPr algn="ctr"/>
                      <a:r>
                        <a:rPr lang="en-US" dirty="0"/>
                        <a:t>Sex</a:t>
                      </a:r>
                    </a:p>
                  </a:txBody>
                  <a:tcPr/>
                </a:tc>
                <a:tc>
                  <a:txBody>
                    <a:bodyPr/>
                    <a:lstStyle/>
                    <a:p>
                      <a:pPr algn="ctr"/>
                      <a:r>
                        <a:rPr lang="en-US" dirty="0"/>
                        <a:t>Height</a:t>
                      </a:r>
                    </a:p>
                  </a:txBody>
                  <a:tcPr/>
                </a:tc>
                <a:tc>
                  <a:txBody>
                    <a:bodyPr/>
                    <a:lstStyle/>
                    <a:p>
                      <a:pPr algn="ctr"/>
                      <a:r>
                        <a:rPr lang="en-US" dirty="0"/>
                        <a:t>NID</a:t>
                      </a:r>
                    </a:p>
                  </a:txBody>
                  <a:tcPr/>
                </a:tc>
                <a:extLst>
                  <a:ext uri="{0D108BD9-81ED-4DB2-BD59-A6C34878D82A}">
                    <a16:rowId xmlns:a16="http://schemas.microsoft.com/office/drawing/2014/main" val="10000"/>
                  </a:ext>
                </a:extLst>
              </a:tr>
              <a:tr h="181527">
                <a:tc>
                  <a:txBody>
                    <a:bodyPr/>
                    <a:lstStyle/>
                    <a:p>
                      <a:pPr algn="ctr"/>
                      <a:r>
                        <a:rPr lang="en-US" dirty="0"/>
                        <a:t>Values</a:t>
                      </a:r>
                    </a:p>
                  </a:txBody>
                  <a:tcPr/>
                </a:tc>
                <a:tc>
                  <a:txBody>
                    <a:bodyPr/>
                    <a:lstStyle/>
                    <a:p>
                      <a:pPr algn="ctr"/>
                      <a:r>
                        <a:rPr lang="en-US" dirty="0" err="1"/>
                        <a:t>Jhon</a:t>
                      </a:r>
                      <a:endParaRPr lang="en-US" dirty="0"/>
                    </a:p>
                  </a:txBody>
                  <a:tcPr/>
                </a:tc>
                <a:tc>
                  <a:txBody>
                    <a:bodyPr/>
                    <a:lstStyle/>
                    <a:p>
                      <a:pPr algn="ctr"/>
                      <a:r>
                        <a:rPr lang="en-US" dirty="0"/>
                        <a:t>30</a:t>
                      </a:r>
                    </a:p>
                  </a:txBody>
                  <a:tcPr/>
                </a:tc>
                <a:tc>
                  <a:txBody>
                    <a:bodyPr/>
                    <a:lstStyle/>
                    <a:p>
                      <a:pPr algn="ctr"/>
                      <a:r>
                        <a:rPr lang="en-US" dirty="0"/>
                        <a:t>Male</a:t>
                      </a:r>
                    </a:p>
                  </a:txBody>
                  <a:tcPr/>
                </a:tc>
                <a:tc>
                  <a:txBody>
                    <a:bodyPr/>
                    <a:lstStyle/>
                    <a:p>
                      <a:pPr algn="ctr"/>
                      <a:r>
                        <a:rPr lang="en-US" dirty="0"/>
                        <a:t>65 cm</a:t>
                      </a:r>
                    </a:p>
                  </a:txBody>
                  <a:tcPr/>
                </a:tc>
                <a:tc>
                  <a:txBody>
                    <a:bodyPr/>
                    <a:lstStyle/>
                    <a:p>
                      <a:pPr algn="ctr"/>
                      <a:r>
                        <a:rPr lang="en-US" dirty="0"/>
                        <a:t>27642847</a:t>
                      </a:r>
                    </a:p>
                  </a:txBody>
                  <a:tcPr/>
                </a:tc>
                <a:extLst>
                  <a:ext uri="{0D108BD9-81ED-4DB2-BD59-A6C34878D82A}">
                    <a16:rowId xmlns:a16="http://schemas.microsoft.com/office/drawing/2014/main" val="10001"/>
                  </a:ext>
                </a:extLst>
              </a:tr>
            </a:tbl>
          </a:graphicData>
        </a:graphic>
      </p:graphicFrame>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18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0-#ppt_w/2"/>
                                          </p:val>
                                        </p:tav>
                                        <p:tav tm="100000">
                                          <p:val>
                                            <p:strVal val="#ppt_x"/>
                                          </p:val>
                                        </p:tav>
                                      </p:tavLst>
                                    </p:anim>
                                    <p:anim calcmode="lin" valueType="num">
                                      <p:cBhvr additive="base">
                                        <p:cTn id="24"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99855" y="52625"/>
            <a:ext cx="3422072" cy="923330"/>
          </a:xfrm>
          <a:prstGeom prst="rect">
            <a:avLst/>
          </a:prstGeom>
          <a:noFill/>
        </p:spPr>
        <p:txBody>
          <a:bodyPr wrap="square" rtlCol="0">
            <a:spAutoFit/>
          </a:bodyPr>
          <a:lstStyle/>
          <a:p>
            <a:pPr algn="ctr"/>
            <a:r>
              <a:rPr lang="en-US" sz="5400" b="1" dirty="0">
                <a:solidFill>
                  <a:srgbClr val="FF0000"/>
                </a:solidFill>
              </a:rPr>
              <a:t>Entity Set?</a:t>
            </a:r>
          </a:p>
        </p:txBody>
      </p:sp>
      <p:sp>
        <p:nvSpPr>
          <p:cNvPr id="6" name="TextBox 5"/>
          <p:cNvSpPr txBox="1"/>
          <p:nvPr/>
        </p:nvSpPr>
        <p:spPr>
          <a:xfrm>
            <a:off x="0" y="983673"/>
            <a:ext cx="9007524" cy="2492990"/>
          </a:xfrm>
          <a:prstGeom prst="rect">
            <a:avLst/>
          </a:prstGeom>
          <a:noFill/>
        </p:spPr>
        <p:txBody>
          <a:bodyPr wrap="square" rtlCol="0">
            <a:spAutoFit/>
          </a:bodyPr>
          <a:lstStyle/>
          <a:p>
            <a:r>
              <a:rPr lang="en-US" sz="3200" b="1" dirty="0">
                <a:solidFill>
                  <a:srgbClr val="0000CC"/>
                </a:solidFill>
              </a:rPr>
              <a:t>Entities with similar ATTRIBUTES form entity set.</a:t>
            </a:r>
          </a:p>
          <a:p>
            <a:endParaRPr lang="en-US" sz="2800" dirty="0">
              <a:solidFill>
                <a:srgbClr val="0000CC"/>
              </a:solidFill>
            </a:endParaRPr>
          </a:p>
          <a:p>
            <a:r>
              <a:rPr lang="en-US" sz="3200" dirty="0">
                <a:solidFill>
                  <a:srgbClr val="00B050"/>
                </a:solidFill>
              </a:rPr>
              <a:t>	Example:</a:t>
            </a:r>
          </a:p>
          <a:p>
            <a:pPr marL="971550" lvl="1" indent="-514350">
              <a:buFont typeface="Arial" charset="0"/>
              <a:buChar char="•"/>
            </a:pPr>
            <a:r>
              <a:rPr lang="en-US" sz="3200" dirty="0">
                <a:solidFill>
                  <a:srgbClr val="00B050"/>
                </a:solidFill>
              </a:rPr>
              <a:t>All the employee in an organization</a:t>
            </a:r>
          </a:p>
          <a:p>
            <a:pPr marL="971550" lvl="1" indent="-514350">
              <a:buFont typeface="Arial" charset="0"/>
              <a:buChar char="•"/>
            </a:pPr>
            <a:r>
              <a:rPr lang="en-US" sz="3200" dirty="0">
                <a:solidFill>
                  <a:srgbClr val="00B050"/>
                </a:solidFill>
              </a:rPr>
              <a:t>All the students of any department.</a:t>
            </a:r>
          </a:p>
        </p:txBody>
      </p:sp>
      <p:sp>
        <p:nvSpPr>
          <p:cNvPr id="7" name="TextBox 6"/>
          <p:cNvSpPr txBox="1"/>
          <p:nvPr/>
        </p:nvSpPr>
        <p:spPr>
          <a:xfrm>
            <a:off x="152400" y="4059382"/>
            <a:ext cx="8991600" cy="1200329"/>
          </a:xfrm>
          <a:prstGeom prst="rect">
            <a:avLst/>
          </a:prstGeom>
          <a:noFill/>
        </p:spPr>
        <p:txBody>
          <a:bodyPr wrap="square" rtlCol="0">
            <a:spAutoFit/>
          </a:bodyPr>
          <a:lstStyle/>
          <a:p>
            <a:pPr marL="285750" indent="-285750" algn="just">
              <a:buFont typeface="Wingdings" charset="2"/>
              <a:buChar char="ü"/>
            </a:pPr>
            <a:r>
              <a:rPr lang="en-US" sz="3600" b="1" dirty="0">
                <a:solidFill>
                  <a:srgbClr val="FF0000"/>
                </a:solidFill>
              </a:rPr>
              <a:t>Each attribute of an entity set has a range of values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21375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stretch>
            <a:fillRect/>
          </a:stretch>
        </p:blipFill>
        <p:spPr>
          <a:xfrm>
            <a:off x="1845130" y="1022121"/>
            <a:ext cx="5529857" cy="3679869"/>
          </a:xfrm>
          <a:prstGeom prst="rect">
            <a:avLst/>
          </a:prstGeom>
        </p:spPr>
      </p:pic>
      <p:sp>
        <p:nvSpPr>
          <p:cNvPr id="7" name="TextBox 6"/>
          <p:cNvSpPr txBox="1"/>
          <p:nvPr/>
        </p:nvSpPr>
        <p:spPr>
          <a:xfrm>
            <a:off x="131616" y="130855"/>
            <a:ext cx="3999513" cy="830997"/>
          </a:xfrm>
          <a:prstGeom prst="rect">
            <a:avLst/>
          </a:prstGeom>
          <a:noFill/>
        </p:spPr>
        <p:txBody>
          <a:bodyPr wrap="square" rtlCol="0">
            <a:spAutoFit/>
          </a:bodyPr>
          <a:lstStyle/>
          <a:p>
            <a:r>
              <a:rPr lang="en-US" sz="4800" b="1">
                <a:solidFill>
                  <a:srgbClr val="FF0000"/>
                </a:solidFill>
              </a:rPr>
              <a:t>Information?</a:t>
            </a:r>
          </a:p>
        </p:txBody>
      </p:sp>
      <p:sp>
        <p:nvSpPr>
          <p:cNvPr id="8" name="TextBox 7"/>
          <p:cNvSpPr txBox="1"/>
          <p:nvPr/>
        </p:nvSpPr>
        <p:spPr>
          <a:xfrm>
            <a:off x="512618" y="5144525"/>
            <a:ext cx="928255" cy="523220"/>
          </a:xfrm>
          <a:prstGeom prst="rect">
            <a:avLst/>
          </a:prstGeom>
          <a:solidFill>
            <a:schemeClr val="accent2"/>
          </a:solidFill>
        </p:spPr>
        <p:txBody>
          <a:bodyPr wrap="square" rtlCol="0">
            <a:spAutoFit/>
          </a:bodyPr>
          <a:lstStyle/>
          <a:p>
            <a:r>
              <a:rPr lang="en-US" sz="2800" b="1" dirty="0"/>
              <a:t>Data</a:t>
            </a:r>
          </a:p>
        </p:txBody>
      </p:sp>
      <p:sp>
        <p:nvSpPr>
          <p:cNvPr id="9" name="Rounded Rectangle 8"/>
          <p:cNvSpPr/>
          <p:nvPr/>
        </p:nvSpPr>
        <p:spPr>
          <a:xfrm>
            <a:off x="2999509" y="4869060"/>
            <a:ext cx="1787237" cy="10806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Processor</a:t>
            </a:r>
          </a:p>
        </p:txBody>
      </p:sp>
      <p:sp>
        <p:nvSpPr>
          <p:cNvPr id="12" name="Right Arrow 11"/>
          <p:cNvSpPr/>
          <p:nvPr/>
        </p:nvSpPr>
        <p:spPr>
          <a:xfrm>
            <a:off x="1454728" y="5207683"/>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87350" y="5193828"/>
            <a:ext cx="2006025" cy="523220"/>
          </a:xfrm>
          <a:prstGeom prst="rect">
            <a:avLst/>
          </a:prstGeom>
          <a:solidFill>
            <a:schemeClr val="accent2"/>
          </a:solidFill>
        </p:spPr>
        <p:txBody>
          <a:bodyPr wrap="square" rtlCol="0">
            <a:spAutoFit/>
          </a:bodyPr>
          <a:lstStyle/>
          <a:p>
            <a:r>
              <a:rPr lang="en-US" sz="2800" b="1"/>
              <a:t>Information</a:t>
            </a:r>
          </a:p>
        </p:txBody>
      </p:sp>
      <p:sp>
        <p:nvSpPr>
          <p:cNvPr id="15" name="Right Arrow 14"/>
          <p:cNvSpPr/>
          <p:nvPr/>
        </p:nvSpPr>
        <p:spPr>
          <a:xfrm>
            <a:off x="4821382" y="5204431"/>
            <a:ext cx="1524000" cy="403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40875" y="6116286"/>
            <a:ext cx="7935683" cy="584775"/>
          </a:xfrm>
          <a:prstGeom prst="rect">
            <a:avLst/>
          </a:prstGeom>
          <a:noFill/>
        </p:spPr>
        <p:txBody>
          <a:bodyPr wrap="square" rtlCol="0">
            <a:spAutoFit/>
          </a:bodyPr>
          <a:lstStyle/>
          <a:p>
            <a:r>
              <a:rPr lang="en-US" sz="3200" b="1" dirty="0">
                <a:solidFill>
                  <a:srgbClr val="0000CC"/>
                </a:solidFill>
              </a:rPr>
              <a:t>Processed dare are usually called information</a:t>
            </a:r>
          </a:p>
        </p:txBody>
      </p:sp>
      <p:grpSp>
        <p:nvGrpSpPr>
          <p:cNvPr id="18" name="Group 17"/>
          <p:cNvGrpSpPr/>
          <p:nvPr/>
        </p:nvGrpSpPr>
        <p:grpSpPr>
          <a:xfrm>
            <a:off x="8338785" y="53502"/>
            <a:ext cx="982638" cy="783280"/>
            <a:chOff x="8243249" y="53502"/>
            <a:chExt cx="982638" cy="783280"/>
          </a:xfrm>
        </p:grpSpPr>
        <p:sp>
          <p:nvSpPr>
            <p:cNvPr id="19" name="TextBox 1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0" name="Picture 19"/>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85353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0-#ppt_w/2"/>
                                          </p:val>
                                        </p:tav>
                                        <p:tav tm="100000">
                                          <p:val>
                                            <p:strVal val="#ppt_x"/>
                                          </p:val>
                                        </p:tav>
                                      </p:tavLst>
                                    </p:anim>
                                    <p:anim calcmode="lin" valueType="num">
                                      <p:cBhvr additive="base">
                                        <p:cTn id="1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0-#ppt_w/2"/>
                                          </p:val>
                                        </p:tav>
                                        <p:tav tm="100000">
                                          <p:val>
                                            <p:strVal val="#ppt_x"/>
                                          </p:val>
                                        </p:tav>
                                      </p:tavLst>
                                    </p:anim>
                                    <p:anim calcmode="lin" valueType="num">
                                      <p:cBhvr additive="base">
                                        <p:cTn id="24" dur="500" fill="hold"/>
                                        <p:tgtEl>
                                          <p:spTgt spid="15"/>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4" grpId="0" animBg="1"/>
      <p:bldP spid="15" grpId="0" animBg="1"/>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08E163C-86FF-C64A-A555-89E85BD242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449" y="1011769"/>
            <a:ext cx="8255000" cy="5334000"/>
          </a:xfrm>
          <a:prstGeom prst="rect">
            <a:avLst/>
          </a:prstGeom>
        </p:spPr>
      </p:pic>
      <p:pic>
        <p:nvPicPr>
          <p:cNvPr id="13" name="Picture 12">
            <a:extLst>
              <a:ext uri="{FF2B5EF4-FFF2-40B4-BE49-F238E27FC236}">
                <a16:creationId xmlns:a16="http://schemas.microsoft.com/office/drawing/2014/main" id="{E6AFD03C-CE97-9147-99CD-931EF1ED05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1" y="600258"/>
            <a:ext cx="9144000" cy="5745511"/>
          </a:xfrm>
          <a:prstGeom prst="rect">
            <a:avLst/>
          </a:prstGeom>
        </p:spPr>
      </p:pic>
      <p:pic>
        <p:nvPicPr>
          <p:cNvPr id="18" name="Picture 17">
            <a:extLst>
              <a:ext uri="{FF2B5EF4-FFF2-40B4-BE49-F238E27FC236}">
                <a16:creationId xmlns:a16="http://schemas.microsoft.com/office/drawing/2014/main" id="{ADBB637E-5D48-5942-B34B-B64511342A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4422" y="1087256"/>
            <a:ext cx="8465548" cy="4683486"/>
          </a:xfrm>
          <a:prstGeom prst="rect">
            <a:avLst/>
          </a:prstGeom>
        </p:spPr>
      </p:pic>
      <p:pic>
        <p:nvPicPr>
          <p:cNvPr id="20" name="Picture 19">
            <a:extLst>
              <a:ext uri="{FF2B5EF4-FFF2-40B4-BE49-F238E27FC236}">
                <a16:creationId xmlns:a16="http://schemas.microsoft.com/office/drawing/2014/main" id="{E741063B-1376-AD49-B830-80825E5E0DB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068" y="1028769"/>
            <a:ext cx="9144000" cy="4759523"/>
          </a:xfrm>
          <a:prstGeom prst="rect">
            <a:avLst/>
          </a:prstGeom>
        </p:spPr>
      </p:pic>
      <p:pic>
        <p:nvPicPr>
          <p:cNvPr id="22" name="Picture 21">
            <a:extLst>
              <a:ext uri="{FF2B5EF4-FFF2-40B4-BE49-F238E27FC236}">
                <a16:creationId xmlns:a16="http://schemas.microsoft.com/office/drawing/2014/main" id="{4C40E3DF-CC8D-0043-B395-82045FF3522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93850" y="1657350"/>
            <a:ext cx="5956300" cy="3543300"/>
          </a:xfrm>
          <a:prstGeom prst="rect">
            <a:avLst/>
          </a:prstGeom>
        </p:spPr>
      </p:pic>
      <p:pic>
        <p:nvPicPr>
          <p:cNvPr id="24" name="Picture 23">
            <a:extLst>
              <a:ext uri="{FF2B5EF4-FFF2-40B4-BE49-F238E27FC236}">
                <a16:creationId xmlns:a16="http://schemas.microsoft.com/office/drawing/2014/main" id="{3D682BDE-741E-CF4F-970E-EB6F2D365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699" y="901263"/>
            <a:ext cx="9144000" cy="5143500"/>
          </a:xfrm>
          <a:prstGeom prst="rect">
            <a:avLst/>
          </a:prstGeom>
        </p:spPr>
      </p:pic>
      <p:grpSp>
        <p:nvGrpSpPr>
          <p:cNvPr id="14" name="Group 13"/>
          <p:cNvGrpSpPr/>
          <p:nvPr/>
        </p:nvGrpSpPr>
        <p:grpSpPr>
          <a:xfrm>
            <a:off x="8338785" y="53502"/>
            <a:ext cx="982638" cy="783280"/>
            <a:chOff x="8243249" y="53502"/>
            <a:chExt cx="982638" cy="783280"/>
          </a:xfrm>
        </p:grpSpPr>
        <p:sp>
          <p:nvSpPr>
            <p:cNvPr id="15" name="TextBox 1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6" name="Picture 15"/>
            <p:cNvPicPr>
              <a:picLocks noChangeAspect="1"/>
            </p:cNvPicPr>
            <p:nvPr/>
          </p:nvPicPr>
          <p:blipFill rotWithShape="1">
            <a:blip r:embed="rId8"/>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4076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ppt_x"/>
                                          </p:val>
                                        </p:tav>
                                        <p:tav tm="100000">
                                          <p:val>
                                            <p:strVal val="#ppt_x"/>
                                          </p:val>
                                        </p:tav>
                                      </p:tavLst>
                                    </p:anim>
                                    <p:anim calcmode="lin" valueType="num">
                                      <p:cBhvr additive="base">
                                        <p:cTn id="3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717" y="29910"/>
            <a:ext cx="4365666" cy="707886"/>
          </a:xfrm>
          <a:prstGeom prst="rect">
            <a:avLst/>
          </a:prstGeom>
          <a:noFill/>
        </p:spPr>
        <p:txBody>
          <a:bodyPr wrap="square" rtlCol="0">
            <a:spAutoFit/>
          </a:bodyPr>
          <a:lstStyle/>
          <a:p>
            <a:r>
              <a:rPr lang="en-US" sz="4000" b="1">
                <a:solidFill>
                  <a:srgbClr val="FF0000"/>
                </a:solidFill>
              </a:rPr>
              <a:t>Data Structure?</a:t>
            </a:r>
          </a:p>
        </p:txBody>
      </p:sp>
      <p:sp>
        <p:nvSpPr>
          <p:cNvPr id="6" name="TextBox 5"/>
          <p:cNvSpPr txBox="1"/>
          <p:nvPr/>
        </p:nvSpPr>
        <p:spPr>
          <a:xfrm>
            <a:off x="0" y="631014"/>
            <a:ext cx="8894618" cy="1754326"/>
          </a:xfrm>
          <a:prstGeom prst="rect">
            <a:avLst/>
          </a:prstGeom>
          <a:noFill/>
        </p:spPr>
        <p:txBody>
          <a:bodyPr wrap="square" rtlCol="0">
            <a:spAutoFit/>
          </a:bodyPr>
          <a:lstStyle/>
          <a:p>
            <a:r>
              <a:rPr lang="en-US" sz="3200" dirty="0"/>
              <a:t>Data may be organized in many different ways.</a:t>
            </a:r>
          </a:p>
          <a:p>
            <a:endParaRPr lang="en-US" sz="1100" dirty="0"/>
          </a:p>
          <a:p>
            <a:pPr algn="just"/>
            <a:r>
              <a:rPr lang="en-US" sz="3200" dirty="0">
                <a:solidFill>
                  <a:srgbClr val="0000CC"/>
                </a:solidFill>
              </a:rPr>
              <a:t>The logical or mathematical model of a particular organization of data is called a </a:t>
            </a:r>
            <a:r>
              <a:rPr lang="en-US" sz="3200" dirty="0">
                <a:solidFill>
                  <a:srgbClr val="FF0000"/>
                </a:solidFill>
              </a:rPr>
              <a:t>data structure </a:t>
            </a:r>
          </a:p>
        </p:txBody>
      </p:sp>
      <p:sp>
        <p:nvSpPr>
          <p:cNvPr id="7" name="TextBox 6"/>
          <p:cNvSpPr txBox="1"/>
          <p:nvPr/>
        </p:nvSpPr>
        <p:spPr>
          <a:xfrm>
            <a:off x="0" y="2824249"/>
            <a:ext cx="9144000" cy="3477875"/>
          </a:xfrm>
          <a:prstGeom prst="rect">
            <a:avLst/>
          </a:prstGeom>
          <a:noFill/>
        </p:spPr>
        <p:txBody>
          <a:bodyPr wrap="square" rtlCol="0">
            <a:spAutoFit/>
          </a:bodyPr>
          <a:lstStyle/>
          <a:p>
            <a:pPr marL="285750" indent="-285750">
              <a:buFont typeface="Wingdings" charset="2"/>
              <a:buChar char="ü"/>
            </a:pPr>
            <a:r>
              <a:rPr lang="en-US" sz="2800" b="1" dirty="0"/>
              <a:t>Particular data model depends on TWO consideration</a:t>
            </a:r>
            <a:r>
              <a:rPr lang="en-US" sz="2400" dirty="0"/>
              <a:t>:</a:t>
            </a:r>
          </a:p>
          <a:p>
            <a:pPr marL="914400" lvl="1" indent="-457200" algn="just">
              <a:lnSpc>
                <a:spcPct val="150000"/>
              </a:lnSpc>
              <a:buFont typeface="+mj-lt"/>
              <a:buAutoNum type="arabicPeriod"/>
            </a:pPr>
            <a:r>
              <a:rPr lang="en-US" sz="2800" dirty="0"/>
              <a:t>It must be rich enough in structure to mirror the actual relationships of the data in real world.</a:t>
            </a:r>
          </a:p>
          <a:p>
            <a:pPr marL="914400" lvl="1" indent="-457200" algn="just">
              <a:lnSpc>
                <a:spcPct val="150000"/>
              </a:lnSpc>
              <a:buFont typeface="+mj-lt"/>
              <a:buAutoNum type="arabicPeriod"/>
            </a:pPr>
            <a:r>
              <a:rPr lang="en-US" sz="2800" dirty="0"/>
              <a:t>The structure should be simple enough that can be efficiently process the data when necessary.</a:t>
            </a:r>
            <a:endParaRPr lang="en-US" sz="2400" dirty="0"/>
          </a:p>
          <a:p>
            <a:pPr marL="285750" indent="-285750">
              <a:buFont typeface="Wingdings" charset="2"/>
              <a:buChar char="ü"/>
            </a:pPr>
            <a:endParaRPr lang="en-US" sz="2400" dirty="0"/>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2109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 calcmode="lin" valueType="num">
                                      <p:cBhvr additive="base">
                                        <p:cTn id="13"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 calcmode="lin" valueType="num">
                                      <p:cBhvr additive="base">
                                        <p:cTn id="31"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46239"/>
            <a:ext cx="4294909" cy="584775"/>
          </a:xfrm>
          <a:prstGeom prst="rect">
            <a:avLst/>
          </a:prstGeom>
          <a:noFill/>
        </p:spPr>
        <p:txBody>
          <a:bodyPr wrap="square" rtlCol="0">
            <a:spAutoFit/>
          </a:bodyPr>
          <a:lstStyle/>
          <a:p>
            <a:r>
              <a:rPr lang="en-US" sz="3200" dirty="0"/>
              <a:t>Some </a:t>
            </a:r>
            <a:r>
              <a:rPr lang="en-US" sz="3200"/>
              <a:t>Data Structure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764975"/>
            <a:ext cx="1413164" cy="2153205"/>
          </a:xfrm>
          <a:prstGeom prst="rect">
            <a:avLst/>
          </a:prstGeom>
          <a:ln>
            <a:solidFill>
              <a:schemeClr val="tx1"/>
            </a:solidFill>
          </a:ln>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1800565" y="520021"/>
            <a:ext cx="1502347" cy="2479961"/>
          </a:xfrm>
          <a:prstGeom prst="rect">
            <a:avLst/>
          </a:prstGeom>
          <a:ln>
            <a:solidFill>
              <a:schemeClr val="tx1"/>
            </a:solidFill>
          </a:ln>
        </p:spPr>
      </p:pic>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955776" y="693477"/>
            <a:ext cx="1919376" cy="2062373"/>
          </a:xfrm>
          <a:prstGeom prst="rect">
            <a:avLst/>
          </a:prstGeom>
          <a:ln>
            <a:solidFill>
              <a:schemeClr val="tx1"/>
            </a:solidFill>
          </a:ln>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327967" y="597132"/>
            <a:ext cx="1437898" cy="1917197"/>
          </a:xfrm>
          <a:prstGeom prst="rect">
            <a:avLst/>
          </a:prstGeom>
          <a:ln>
            <a:solidFill>
              <a:schemeClr val="tx1"/>
            </a:solidFill>
          </a:ln>
        </p:spPr>
      </p:pic>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307735" y="2813678"/>
            <a:ext cx="1601256" cy="2078182"/>
          </a:xfrm>
          <a:prstGeom prst="rect">
            <a:avLst/>
          </a:prstGeom>
          <a:ln>
            <a:solidFill>
              <a:schemeClr val="tx1"/>
            </a:solidFill>
          </a:ln>
        </p:spPr>
      </p:pic>
      <p:pic>
        <p:nvPicPr>
          <p:cNvPr id="33" name="Picture 3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2631708" y="2504698"/>
            <a:ext cx="1862282" cy="2696140"/>
          </a:xfrm>
          <a:prstGeom prst="rect">
            <a:avLst/>
          </a:prstGeom>
          <a:ln>
            <a:solidFill>
              <a:schemeClr val="tx1"/>
            </a:solidFill>
          </a:ln>
        </p:spPr>
      </p:pic>
      <p:pic>
        <p:nvPicPr>
          <p:cNvPr id="34" name="Picture 3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5596070" y="2445201"/>
            <a:ext cx="2274067" cy="3020291"/>
          </a:xfrm>
          <a:prstGeom prst="rect">
            <a:avLst/>
          </a:prstGeom>
          <a:ln>
            <a:solidFill>
              <a:schemeClr val="tx1"/>
            </a:solidFill>
          </a:ln>
        </p:spPr>
      </p:pic>
      <p:pic>
        <p:nvPicPr>
          <p:cNvPr id="35" name="Picture 3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893545" y="4303604"/>
            <a:ext cx="1607270" cy="3255818"/>
          </a:xfrm>
          <a:prstGeom prst="rect">
            <a:avLst/>
          </a:prstGeom>
          <a:ln>
            <a:solidFill>
              <a:schemeClr val="tx1"/>
            </a:solidFill>
          </a:ln>
        </p:spPr>
      </p:pic>
      <p:sp>
        <p:nvSpPr>
          <p:cNvPr id="5" name="TextBox 4"/>
          <p:cNvSpPr txBox="1"/>
          <p:nvPr/>
        </p:nvSpPr>
        <p:spPr>
          <a:xfrm>
            <a:off x="37453" y="2622388"/>
            <a:ext cx="1299019" cy="369332"/>
          </a:xfrm>
          <a:prstGeom prst="rect">
            <a:avLst/>
          </a:prstGeom>
          <a:solidFill>
            <a:schemeClr val="accent1"/>
          </a:solidFill>
        </p:spPr>
        <p:txBody>
          <a:bodyPr wrap="square" rtlCol="0">
            <a:spAutoFit/>
          </a:bodyPr>
          <a:lstStyle/>
          <a:p>
            <a:r>
              <a:rPr lang="en-US"/>
              <a:t>One D </a:t>
            </a:r>
            <a:r>
              <a:rPr lang="en-US" dirty="0"/>
              <a:t>array</a:t>
            </a:r>
          </a:p>
        </p:txBody>
      </p:sp>
      <p:sp>
        <p:nvSpPr>
          <p:cNvPr id="15" name="TextBox 14"/>
          <p:cNvSpPr txBox="1"/>
          <p:nvPr/>
        </p:nvSpPr>
        <p:spPr>
          <a:xfrm>
            <a:off x="1911954" y="2467933"/>
            <a:ext cx="1299019" cy="369332"/>
          </a:xfrm>
          <a:prstGeom prst="rect">
            <a:avLst/>
          </a:prstGeom>
          <a:solidFill>
            <a:schemeClr val="accent1"/>
          </a:solidFill>
        </p:spPr>
        <p:txBody>
          <a:bodyPr wrap="square" rtlCol="0">
            <a:spAutoFit/>
          </a:bodyPr>
          <a:lstStyle/>
          <a:p>
            <a:r>
              <a:rPr lang="en-US" dirty="0"/>
              <a:t>Two D array</a:t>
            </a:r>
          </a:p>
        </p:txBody>
      </p:sp>
      <p:sp>
        <p:nvSpPr>
          <p:cNvPr id="16" name="TextBox 15"/>
          <p:cNvSpPr txBox="1"/>
          <p:nvPr/>
        </p:nvSpPr>
        <p:spPr>
          <a:xfrm>
            <a:off x="6039209" y="2408640"/>
            <a:ext cx="1299019" cy="369332"/>
          </a:xfrm>
          <a:prstGeom prst="rect">
            <a:avLst/>
          </a:prstGeom>
          <a:solidFill>
            <a:schemeClr val="accent1"/>
          </a:solidFill>
        </p:spPr>
        <p:txBody>
          <a:bodyPr wrap="square" rtlCol="0">
            <a:spAutoFit/>
          </a:bodyPr>
          <a:lstStyle/>
          <a:p>
            <a:r>
              <a:rPr lang="en-US"/>
              <a:t>Linked List</a:t>
            </a:r>
            <a:endParaRPr lang="en-US" dirty="0"/>
          </a:p>
        </p:txBody>
      </p:sp>
      <p:sp>
        <p:nvSpPr>
          <p:cNvPr id="17" name="TextBox 16"/>
          <p:cNvSpPr txBox="1"/>
          <p:nvPr/>
        </p:nvSpPr>
        <p:spPr>
          <a:xfrm>
            <a:off x="6039209" y="5092380"/>
            <a:ext cx="1299019" cy="369332"/>
          </a:xfrm>
          <a:prstGeom prst="rect">
            <a:avLst/>
          </a:prstGeom>
          <a:solidFill>
            <a:schemeClr val="accent1"/>
          </a:solidFill>
        </p:spPr>
        <p:txBody>
          <a:bodyPr wrap="square" rtlCol="0">
            <a:spAutoFit/>
          </a:bodyPr>
          <a:lstStyle/>
          <a:p>
            <a:r>
              <a:rPr lang="en-US"/>
              <a:t>Hierarchical</a:t>
            </a:r>
            <a:endParaRPr lang="en-US" dirty="0"/>
          </a:p>
        </p:txBody>
      </p:sp>
      <p:sp>
        <p:nvSpPr>
          <p:cNvPr id="7" name="TextBox 6"/>
          <p:cNvSpPr txBox="1"/>
          <p:nvPr/>
        </p:nvSpPr>
        <p:spPr>
          <a:xfrm>
            <a:off x="37453" y="4722124"/>
            <a:ext cx="1874501" cy="461665"/>
          </a:xfrm>
          <a:prstGeom prst="rect">
            <a:avLst/>
          </a:prstGeom>
          <a:noFill/>
        </p:spPr>
        <p:txBody>
          <a:bodyPr wrap="square" rtlCol="0">
            <a:spAutoFit/>
          </a:bodyPr>
          <a:lstStyle/>
          <a:p>
            <a:r>
              <a:rPr lang="en-US" sz="2400" dirty="0"/>
              <a:t>(2x+y)(a-7b)</a:t>
            </a:r>
            <a:r>
              <a:rPr lang="en-US" sz="2400" baseline="30000" dirty="0"/>
              <a:t>3</a:t>
            </a:r>
          </a:p>
        </p:txBody>
      </p:sp>
      <p:grpSp>
        <p:nvGrpSpPr>
          <p:cNvPr id="22" name="Group 21"/>
          <p:cNvGrpSpPr/>
          <p:nvPr/>
        </p:nvGrpSpPr>
        <p:grpSpPr>
          <a:xfrm>
            <a:off x="8338785" y="53502"/>
            <a:ext cx="982638" cy="783280"/>
            <a:chOff x="8243249" y="53502"/>
            <a:chExt cx="982638" cy="783280"/>
          </a:xfrm>
        </p:grpSpPr>
        <p:sp>
          <p:nvSpPr>
            <p:cNvPr id="23" name="TextBox 2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24" name="Picture 23"/>
            <p:cNvPicPr>
              <a:picLocks noChangeAspect="1"/>
            </p:cNvPicPr>
            <p:nvPr/>
          </p:nvPicPr>
          <p:blipFill rotWithShape="1">
            <a:blip r:embed="rId10"/>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3165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1+#ppt_w/2"/>
                                          </p:val>
                                        </p:tav>
                                        <p:tav tm="100000">
                                          <p:val>
                                            <p:strVal val="#ppt_x"/>
                                          </p:val>
                                        </p:tav>
                                      </p:tavLst>
                                    </p:anim>
                                    <p:anim calcmode="lin" valueType="num">
                                      <p:cBhvr additive="base">
                                        <p:cTn id="2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1+#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1+#ppt_w/2"/>
                                          </p:val>
                                        </p:tav>
                                        <p:tav tm="100000">
                                          <p:val>
                                            <p:strVal val="#ppt_x"/>
                                          </p:val>
                                        </p:tav>
                                      </p:tavLst>
                                    </p:anim>
                                    <p:anim calcmode="lin" valueType="num">
                                      <p:cBhvr additive="base">
                                        <p:cTn id="54"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2"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additive="base">
                                        <p:cTn id="59" dur="500" fill="hold"/>
                                        <p:tgtEl>
                                          <p:spTgt spid="7"/>
                                        </p:tgtEl>
                                        <p:attrNameLst>
                                          <p:attrName>ppt_x</p:attrName>
                                        </p:attrNameLst>
                                      </p:cBhvr>
                                      <p:tavLst>
                                        <p:tav tm="0">
                                          <p:val>
                                            <p:strVal val="0-#ppt_w/2"/>
                                          </p:val>
                                        </p:tav>
                                        <p:tav tm="100000">
                                          <p:val>
                                            <p:strVal val="#ppt_x"/>
                                          </p:val>
                                        </p:tav>
                                      </p:tavLst>
                                    </p:anim>
                                    <p:anim calcmode="lin" valueType="num">
                                      <p:cBhvr additive="base">
                                        <p:cTn id="6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Array</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3477" y="1328559"/>
            <a:ext cx="1801091" cy="2744281"/>
          </a:xfrm>
          <a:prstGeom prst="rect">
            <a:avLst/>
          </a:prstGeom>
          <a:ln>
            <a:solidFill>
              <a:schemeClr val="tx1"/>
            </a:solidFill>
          </a:ln>
        </p:spPr>
      </p:pic>
      <p:sp>
        <p:nvSpPr>
          <p:cNvPr id="7" name="TextBox 6"/>
          <p:cNvSpPr txBox="1"/>
          <p:nvPr/>
        </p:nvSpPr>
        <p:spPr>
          <a:xfrm>
            <a:off x="1607128" y="631014"/>
            <a:ext cx="5417128" cy="584775"/>
          </a:xfrm>
          <a:prstGeom prst="rect">
            <a:avLst/>
          </a:prstGeom>
          <a:noFill/>
        </p:spPr>
        <p:txBody>
          <a:bodyPr wrap="square" rtlCol="0">
            <a:spAutoFit/>
          </a:bodyPr>
          <a:lstStyle/>
          <a:p>
            <a:r>
              <a:rPr lang="en-US" sz="2800" dirty="0">
                <a:solidFill>
                  <a:srgbClr val="0000CC"/>
                </a:solidFill>
              </a:rPr>
              <a:t>Simplest types of </a:t>
            </a:r>
            <a:r>
              <a:rPr lang="en-US" sz="2800">
                <a:solidFill>
                  <a:srgbClr val="0000CC"/>
                </a:solidFill>
              </a:rPr>
              <a:t>data </a:t>
            </a:r>
            <a:r>
              <a:rPr lang="en-US" sz="3200">
                <a:solidFill>
                  <a:srgbClr val="0000CC"/>
                </a:solidFill>
              </a:rPr>
              <a:t>structure</a:t>
            </a:r>
            <a:endParaRPr lang="en-US" sz="2800">
              <a:solidFill>
                <a:srgbClr val="0000CC"/>
              </a:solidFill>
            </a:endParaRPr>
          </a:p>
        </p:txBody>
      </p:sp>
      <p:sp>
        <p:nvSpPr>
          <p:cNvPr id="8" name="TextBox 7"/>
          <p:cNvSpPr txBox="1"/>
          <p:nvPr/>
        </p:nvSpPr>
        <p:spPr>
          <a:xfrm>
            <a:off x="374072" y="1585121"/>
            <a:ext cx="5915892" cy="584775"/>
          </a:xfrm>
          <a:prstGeom prst="rect">
            <a:avLst/>
          </a:prstGeom>
          <a:noFill/>
        </p:spPr>
        <p:txBody>
          <a:bodyPr wrap="square" rtlCol="0">
            <a:spAutoFit/>
          </a:bodyPr>
          <a:lstStyle/>
          <a:p>
            <a:pPr marL="285750" indent="-285750">
              <a:buFont typeface="Wingdings" charset="2"/>
              <a:buChar char="v"/>
            </a:pPr>
            <a:r>
              <a:rPr lang="en-US" sz="3200" dirty="0"/>
              <a:t>One dimensional array /Linear</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630796" y="3363155"/>
            <a:ext cx="2381278" cy="3930834"/>
          </a:xfrm>
          <a:prstGeom prst="rect">
            <a:avLst/>
          </a:prstGeom>
          <a:ln>
            <a:solidFill>
              <a:schemeClr val="tx1"/>
            </a:solidFill>
          </a:ln>
        </p:spPr>
      </p:pic>
      <p:sp>
        <p:nvSpPr>
          <p:cNvPr id="10" name="TextBox 9"/>
          <p:cNvSpPr txBox="1"/>
          <p:nvPr/>
        </p:nvSpPr>
        <p:spPr>
          <a:xfrm>
            <a:off x="124691" y="5328571"/>
            <a:ext cx="5070764" cy="584775"/>
          </a:xfrm>
          <a:prstGeom prst="rect">
            <a:avLst/>
          </a:prstGeom>
          <a:noFill/>
        </p:spPr>
        <p:txBody>
          <a:bodyPr wrap="square" rtlCol="0">
            <a:spAutoFit/>
          </a:bodyPr>
          <a:lstStyle/>
          <a:p>
            <a:pPr marL="285750" indent="-285750">
              <a:buFont typeface="Wingdings" charset="2"/>
              <a:buChar char="v"/>
            </a:pPr>
            <a:r>
              <a:rPr lang="en-US" sz="3200" dirty="0"/>
              <a:t>Two dimensional Array</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07250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584775"/>
          </a:xfrm>
          <a:prstGeom prst="rect">
            <a:avLst/>
          </a:prstGeom>
          <a:noFill/>
        </p:spPr>
        <p:txBody>
          <a:bodyPr wrap="square" rtlCol="0">
            <a:spAutoFit/>
          </a:bodyPr>
          <a:lstStyle/>
          <a:p>
            <a:r>
              <a:rPr lang="en-US" sz="3200" dirty="0">
                <a:solidFill>
                  <a:srgbClr val="FF0000"/>
                </a:solidFill>
              </a:rPr>
              <a:t>Data Structure: Link List</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773014" y="423787"/>
            <a:ext cx="2824544" cy="3034978"/>
          </a:xfrm>
          <a:prstGeom prst="rect">
            <a:avLst/>
          </a:prstGeom>
          <a:ln>
            <a:solidFill>
              <a:schemeClr val="tx1"/>
            </a:solidFill>
          </a:ln>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4420636" y="84508"/>
            <a:ext cx="2802035" cy="3736046"/>
          </a:xfrm>
          <a:prstGeom prst="rect">
            <a:avLst/>
          </a:prstGeom>
          <a:ln>
            <a:solidFill>
              <a:schemeClr val="tx1"/>
            </a:solidFill>
          </a:ln>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000722" y="3000733"/>
            <a:ext cx="2369127" cy="3074759"/>
          </a:xfrm>
          <a:prstGeom prst="rect">
            <a:avLst/>
          </a:prstGeom>
          <a:ln>
            <a:solidFill>
              <a:schemeClr val="tx1"/>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4766567" y="3079875"/>
            <a:ext cx="2412892" cy="3493292"/>
          </a:xfrm>
          <a:prstGeom prst="rect">
            <a:avLst/>
          </a:prstGeom>
          <a:ln>
            <a:solidFill>
              <a:schemeClr val="tx1"/>
            </a:solidFill>
          </a:ln>
        </p:spPr>
      </p:pic>
      <p:sp>
        <p:nvSpPr>
          <p:cNvPr id="10" name="TextBox 9"/>
          <p:cNvSpPr txBox="1"/>
          <p:nvPr/>
        </p:nvSpPr>
        <p:spPr>
          <a:xfrm>
            <a:off x="0" y="6076084"/>
            <a:ext cx="9007524" cy="646331"/>
          </a:xfrm>
          <a:prstGeom prst="rect">
            <a:avLst/>
          </a:prstGeom>
          <a:noFill/>
        </p:spPr>
        <p:txBody>
          <a:bodyPr wrap="square" rtlCol="0">
            <a:spAutoFit/>
          </a:bodyPr>
          <a:lstStyle/>
          <a:p>
            <a:pPr algn="just"/>
            <a:r>
              <a:rPr lang="en-US" b="1" dirty="0">
                <a:solidFill>
                  <a:srgbClr val="FF0000"/>
                </a:solidFill>
              </a:rPr>
              <a:t>Advantages: An integer used as a pointer requires less space  than a name. Hence this representation saves spaces, if there are hundreds of customers for each salesman</a:t>
            </a:r>
          </a:p>
        </p:txBody>
      </p:sp>
      <p:grpSp>
        <p:nvGrpSpPr>
          <p:cNvPr id="13" name="Group 12"/>
          <p:cNvGrpSpPr/>
          <p:nvPr/>
        </p:nvGrpSpPr>
        <p:grpSpPr>
          <a:xfrm>
            <a:off x="8338785" y="53502"/>
            <a:ext cx="982638" cy="783280"/>
            <a:chOff x="8243249" y="53502"/>
            <a:chExt cx="982638" cy="783280"/>
          </a:xfrm>
        </p:grpSpPr>
        <p:sp>
          <p:nvSpPr>
            <p:cNvPr id="14" name="TextBox 13"/>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5" name="Picture 14"/>
            <p:cNvPicPr>
              <a:picLocks noChangeAspect="1"/>
            </p:cNvPicPr>
            <p:nvPr/>
          </p:nvPicPr>
          <p:blipFill rotWithShape="1">
            <a:blip r:embed="rId6"/>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20621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4447309" cy="646331"/>
          </a:xfrm>
          <a:prstGeom prst="rect">
            <a:avLst/>
          </a:prstGeom>
          <a:noFill/>
        </p:spPr>
        <p:txBody>
          <a:bodyPr wrap="square" rtlCol="0">
            <a:spAutoFit/>
          </a:bodyPr>
          <a:lstStyle/>
          <a:p>
            <a:r>
              <a:rPr lang="en-US" sz="3600" b="1" dirty="0">
                <a:solidFill>
                  <a:srgbClr val="FF0000"/>
                </a:solidFill>
              </a:rPr>
              <a:t>Data Structure: Tree</a:t>
            </a:r>
          </a:p>
        </p:txBody>
      </p:sp>
      <p:sp>
        <p:nvSpPr>
          <p:cNvPr id="6" name="TextBox 5"/>
          <p:cNvSpPr txBox="1"/>
          <p:nvPr/>
        </p:nvSpPr>
        <p:spPr>
          <a:xfrm>
            <a:off x="124691" y="631014"/>
            <a:ext cx="8742218" cy="1200329"/>
          </a:xfrm>
          <a:prstGeom prst="rect">
            <a:avLst/>
          </a:prstGeom>
          <a:noFill/>
        </p:spPr>
        <p:txBody>
          <a:bodyPr wrap="square" rtlCol="0">
            <a:spAutoFit/>
          </a:bodyPr>
          <a:lstStyle/>
          <a:p>
            <a:pPr algn="just"/>
            <a:r>
              <a:rPr lang="en-US" sz="2400" dirty="0"/>
              <a:t>Data frequently contain a hierarchical relationship between various elements. The data structure reflects this relationship is called a rooted tree graph or simply a tree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882921" y="1073113"/>
            <a:ext cx="4621309" cy="6137769"/>
          </a:xfrm>
          <a:prstGeom prst="rect">
            <a:avLst/>
          </a:prstGeom>
          <a:ln>
            <a:solidFill>
              <a:schemeClr val="tx1"/>
            </a:solidFill>
          </a:ln>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flipH="1" flipV="1">
            <a:off x="5628311" y="2562055"/>
            <a:ext cx="2192783" cy="4565644"/>
          </a:xfrm>
          <a:prstGeom prst="rect">
            <a:avLst/>
          </a:prstGeom>
        </p:spPr>
      </p:pic>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2640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753595" cy="707886"/>
          </a:xfrm>
          <a:prstGeom prst="rect">
            <a:avLst/>
          </a:prstGeom>
          <a:noFill/>
        </p:spPr>
        <p:txBody>
          <a:bodyPr wrap="square" rtlCol="0">
            <a:spAutoFit/>
          </a:bodyPr>
          <a:lstStyle/>
          <a:p>
            <a:r>
              <a:rPr lang="en-US" sz="4000" b="1" dirty="0">
                <a:solidFill>
                  <a:srgbClr val="FF0000"/>
                </a:solidFill>
              </a:rPr>
              <a:t>Data Structure: Stack</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4508" y="682892"/>
            <a:ext cx="4553589" cy="4366821"/>
          </a:xfrm>
          <a:prstGeom prst="rect">
            <a:avLst/>
          </a:prstGeom>
        </p:spPr>
      </p:pic>
      <p:sp>
        <p:nvSpPr>
          <p:cNvPr id="7" name="TextBox 6"/>
          <p:cNvSpPr txBox="1"/>
          <p:nvPr/>
        </p:nvSpPr>
        <p:spPr>
          <a:xfrm>
            <a:off x="6036128" y="2322615"/>
            <a:ext cx="1994848" cy="1107996"/>
          </a:xfrm>
          <a:prstGeom prst="rect">
            <a:avLst/>
          </a:prstGeom>
          <a:noFill/>
        </p:spPr>
        <p:txBody>
          <a:bodyPr wrap="square" rtlCol="0">
            <a:spAutoFit/>
          </a:bodyPr>
          <a:lstStyle/>
          <a:p>
            <a:r>
              <a:rPr lang="en-US" sz="6600">
                <a:solidFill>
                  <a:srgbClr val="0000CC"/>
                </a:solidFill>
              </a:rPr>
              <a:t>LIFO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754571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who a 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440" y="142491"/>
            <a:ext cx="7418140" cy="66169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176337" y="264697"/>
            <a:ext cx="3248526" cy="707886"/>
          </a:xfrm>
          <a:prstGeom prst="rect">
            <a:avLst/>
          </a:prstGeom>
          <a:noFill/>
        </p:spPr>
        <p:txBody>
          <a:bodyPr wrap="square" rtlCol="0">
            <a:spAutoFit/>
          </a:bodyPr>
          <a:lstStyle/>
          <a:p>
            <a:pPr algn="ctr"/>
            <a:r>
              <a:rPr lang="en-US" sz="4000" b="1" dirty="0">
                <a:solidFill>
                  <a:schemeClr val="accent4"/>
                </a:solidFill>
              </a:rPr>
              <a:t>Who am I?</a:t>
            </a:r>
          </a:p>
        </p:txBody>
      </p:sp>
    </p:spTree>
    <p:extLst>
      <p:ext uri="{BB962C8B-B14F-4D97-AF65-F5344CB8AC3E}">
        <p14:creationId xmlns:p14="http://schemas.microsoft.com/office/powerpoint/2010/main" val="1640753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639295" cy="769441"/>
          </a:xfrm>
          <a:prstGeom prst="rect">
            <a:avLst/>
          </a:prstGeom>
          <a:noFill/>
        </p:spPr>
        <p:txBody>
          <a:bodyPr wrap="square" rtlCol="0">
            <a:spAutoFit/>
          </a:bodyPr>
          <a:lstStyle/>
          <a:p>
            <a:r>
              <a:rPr lang="en-US" sz="4400" b="1" dirty="0">
                <a:solidFill>
                  <a:srgbClr val="FF0000"/>
                </a:solidFill>
              </a:rPr>
              <a:t>Data Structure: Queue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707409" y="-665018"/>
            <a:ext cx="3151115" cy="6858000"/>
          </a:xfrm>
          <a:prstGeom prst="rect">
            <a:avLst/>
          </a:prstGeom>
        </p:spPr>
      </p:pic>
      <p:sp>
        <p:nvSpPr>
          <p:cNvPr id="7" name="TextBox 6"/>
          <p:cNvSpPr txBox="1"/>
          <p:nvPr/>
        </p:nvSpPr>
        <p:spPr>
          <a:xfrm>
            <a:off x="1510145" y="4710545"/>
            <a:ext cx="5611091" cy="1200329"/>
          </a:xfrm>
          <a:prstGeom prst="rect">
            <a:avLst/>
          </a:prstGeom>
          <a:noFill/>
        </p:spPr>
        <p:txBody>
          <a:bodyPr wrap="square" rtlCol="0">
            <a:spAutoFit/>
          </a:bodyPr>
          <a:lstStyle/>
          <a:p>
            <a:pPr algn="ctr"/>
            <a:r>
              <a:rPr lang="en-US" sz="7200" dirty="0">
                <a:solidFill>
                  <a:srgbClr val="0000CC"/>
                </a:solidFill>
              </a:rPr>
              <a:t>FIFO</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03519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4691" y="46239"/>
            <a:ext cx="5182095" cy="707886"/>
          </a:xfrm>
          <a:prstGeom prst="rect">
            <a:avLst/>
          </a:prstGeom>
          <a:noFill/>
        </p:spPr>
        <p:txBody>
          <a:bodyPr wrap="square" rtlCol="0">
            <a:spAutoFit/>
          </a:bodyPr>
          <a:lstStyle/>
          <a:p>
            <a:r>
              <a:rPr lang="en-US" sz="4000" b="1" dirty="0">
                <a:solidFill>
                  <a:srgbClr val="FF0000"/>
                </a:solidFill>
              </a:rPr>
              <a:t>Data Structure: Graph</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985654" y="-429491"/>
            <a:ext cx="2277088" cy="6858000"/>
          </a:xfrm>
          <a:prstGeom prst="rect">
            <a:avLst/>
          </a:prstGeom>
        </p:spPr>
      </p:pic>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86806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836781"/>
            <a:ext cx="8910542" cy="5663089"/>
          </a:xfrm>
          <a:prstGeom prst="rect">
            <a:avLst/>
          </a:prstGeom>
          <a:noFill/>
        </p:spPr>
        <p:txBody>
          <a:bodyPr wrap="square" rtlCol="0">
            <a:spAutoFit/>
          </a:bodyPr>
          <a:lstStyle/>
          <a:p>
            <a:pPr algn="just"/>
            <a:r>
              <a:rPr lang="en-US" sz="3200" dirty="0">
                <a:solidFill>
                  <a:srgbClr val="0000CC"/>
                </a:solidFill>
              </a:rPr>
              <a:t>The data appearing in our data structure are processed by mean of certain operations.</a:t>
            </a:r>
          </a:p>
          <a:p>
            <a:endParaRPr lang="en-US" sz="2400" dirty="0"/>
          </a:p>
          <a:p>
            <a:r>
              <a:rPr lang="en-US" sz="3200" dirty="0"/>
              <a:t>The most frequently used of these operation are:</a:t>
            </a:r>
          </a:p>
          <a:p>
            <a:endParaRPr lang="en-US" dirty="0"/>
          </a:p>
          <a:p>
            <a:pPr marL="342900" indent="-342900">
              <a:buFont typeface="+mj-lt"/>
              <a:buAutoNum type="arabicPeriod"/>
            </a:pPr>
            <a:r>
              <a:rPr lang="en-US" sz="3200" dirty="0"/>
              <a:t>Traversing </a:t>
            </a:r>
          </a:p>
          <a:p>
            <a:pPr marL="342900" indent="-342900">
              <a:buFont typeface="+mj-lt"/>
              <a:buAutoNum type="arabicPeriod"/>
            </a:pPr>
            <a:r>
              <a:rPr lang="en-US" sz="3200" dirty="0"/>
              <a:t>Searching</a:t>
            </a:r>
          </a:p>
          <a:p>
            <a:pPr marL="342900" indent="-342900">
              <a:buFont typeface="+mj-lt"/>
              <a:buAutoNum type="arabicPeriod"/>
            </a:pPr>
            <a:r>
              <a:rPr lang="en-US" sz="3200" dirty="0"/>
              <a:t>Inserting</a:t>
            </a:r>
          </a:p>
          <a:p>
            <a:pPr marL="342900" indent="-342900">
              <a:buFont typeface="+mj-lt"/>
              <a:buAutoNum type="arabicPeriod"/>
            </a:pPr>
            <a:r>
              <a:rPr lang="en-US" sz="3200" dirty="0"/>
              <a:t>Deleting</a:t>
            </a:r>
          </a:p>
          <a:p>
            <a:pPr marL="342900" indent="-342900">
              <a:buFont typeface="+mj-lt"/>
              <a:buAutoNum type="arabicPeriod"/>
            </a:pPr>
            <a:r>
              <a:rPr lang="en-US" sz="3200" dirty="0"/>
              <a:t>Update</a:t>
            </a:r>
          </a:p>
          <a:p>
            <a:pPr marL="342900" indent="-342900">
              <a:buFont typeface="+mj-lt"/>
              <a:buAutoNum type="arabicPeriod"/>
            </a:pPr>
            <a:r>
              <a:rPr lang="en-US" sz="3200" dirty="0"/>
              <a:t>Sorting</a:t>
            </a:r>
          </a:p>
          <a:p>
            <a:pPr marL="342900" indent="-342900">
              <a:buFont typeface="+mj-lt"/>
              <a:buAutoNum type="arabicPeriod"/>
            </a:pPr>
            <a:r>
              <a:rPr lang="en-US" sz="3200" dirty="0"/>
              <a:t>Merging</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1036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 calcmode="lin" valueType="num">
                                      <p:cBhvr>
                                        <p:cTn id="13"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14"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15"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16" dur="1000"/>
                                        <p:tgtEl>
                                          <p:spTgt spid="6">
                                            <p:txEl>
                                              <p:pRg st="4" end="4"/>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 calcmode="lin" valueType="num">
                                      <p:cBhvr>
                                        <p:cTn id="19" dur="1000" fill="hold"/>
                                        <p:tgtEl>
                                          <p:spTgt spid="6">
                                            <p:txEl>
                                              <p:pRg st="5" end="5"/>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5" end="5"/>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5" end="5"/>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5" end="5"/>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 calcmode="lin" valueType="num">
                                      <p:cBhvr>
                                        <p:cTn id="25" dur="1000" fill="hold"/>
                                        <p:tgtEl>
                                          <p:spTgt spid="6">
                                            <p:txEl>
                                              <p:pRg st="6" end="6"/>
                                            </p:txEl>
                                          </p:spTgt>
                                        </p:tgtEl>
                                        <p:attrNameLst>
                                          <p:attrName>ppt_w</p:attrName>
                                        </p:attrNameLst>
                                      </p:cBhvr>
                                      <p:tavLst>
                                        <p:tav tm="0">
                                          <p:val>
                                            <p:fltVal val="0"/>
                                          </p:val>
                                        </p:tav>
                                        <p:tav tm="100000">
                                          <p:val>
                                            <p:strVal val="#ppt_w"/>
                                          </p:val>
                                        </p:tav>
                                      </p:tavLst>
                                    </p:anim>
                                    <p:anim calcmode="lin" valueType="num">
                                      <p:cBhvr>
                                        <p:cTn id="26" dur="1000" fill="hold"/>
                                        <p:tgtEl>
                                          <p:spTgt spid="6">
                                            <p:txEl>
                                              <p:pRg st="6" end="6"/>
                                            </p:txEl>
                                          </p:spTgt>
                                        </p:tgtEl>
                                        <p:attrNameLst>
                                          <p:attrName>ppt_h</p:attrName>
                                        </p:attrNameLst>
                                      </p:cBhvr>
                                      <p:tavLst>
                                        <p:tav tm="0">
                                          <p:val>
                                            <p:fltVal val="0"/>
                                          </p:val>
                                        </p:tav>
                                        <p:tav tm="100000">
                                          <p:val>
                                            <p:strVal val="#ppt_h"/>
                                          </p:val>
                                        </p:tav>
                                      </p:tavLst>
                                    </p:anim>
                                    <p:anim calcmode="lin" valueType="num">
                                      <p:cBhvr>
                                        <p:cTn id="27" dur="1000" fill="hold"/>
                                        <p:tgtEl>
                                          <p:spTgt spid="6">
                                            <p:txEl>
                                              <p:pRg st="6" end="6"/>
                                            </p:txEl>
                                          </p:spTgt>
                                        </p:tgtEl>
                                        <p:attrNameLst>
                                          <p:attrName>style.rotation</p:attrName>
                                        </p:attrNameLst>
                                      </p:cBhvr>
                                      <p:tavLst>
                                        <p:tav tm="0">
                                          <p:val>
                                            <p:fltVal val="90"/>
                                          </p:val>
                                        </p:tav>
                                        <p:tav tm="100000">
                                          <p:val>
                                            <p:fltVal val="0"/>
                                          </p:val>
                                        </p:tav>
                                      </p:tavLst>
                                    </p:anim>
                                    <p:animEffect transition="in" filter="fade">
                                      <p:cBhvr>
                                        <p:cTn id="28" dur="1000"/>
                                        <p:tgtEl>
                                          <p:spTgt spid="6">
                                            <p:txEl>
                                              <p:pRg st="6" end="6"/>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anim calcmode="lin" valueType="num">
                                      <p:cBhvr>
                                        <p:cTn id="31" dur="1000" fill="hold"/>
                                        <p:tgtEl>
                                          <p:spTgt spid="6">
                                            <p:txEl>
                                              <p:pRg st="7" end="7"/>
                                            </p:txEl>
                                          </p:spTgt>
                                        </p:tgtEl>
                                        <p:attrNameLst>
                                          <p:attrName>ppt_w</p:attrName>
                                        </p:attrNameLst>
                                      </p:cBhvr>
                                      <p:tavLst>
                                        <p:tav tm="0">
                                          <p:val>
                                            <p:fltVal val="0"/>
                                          </p:val>
                                        </p:tav>
                                        <p:tav tm="100000">
                                          <p:val>
                                            <p:strVal val="#ppt_w"/>
                                          </p:val>
                                        </p:tav>
                                      </p:tavLst>
                                    </p:anim>
                                    <p:anim calcmode="lin" valueType="num">
                                      <p:cBhvr>
                                        <p:cTn id="32" dur="1000" fill="hold"/>
                                        <p:tgtEl>
                                          <p:spTgt spid="6">
                                            <p:txEl>
                                              <p:pRg st="7" end="7"/>
                                            </p:txEl>
                                          </p:spTgt>
                                        </p:tgtEl>
                                        <p:attrNameLst>
                                          <p:attrName>ppt_h</p:attrName>
                                        </p:attrNameLst>
                                      </p:cBhvr>
                                      <p:tavLst>
                                        <p:tav tm="0">
                                          <p:val>
                                            <p:fltVal val="0"/>
                                          </p:val>
                                        </p:tav>
                                        <p:tav tm="100000">
                                          <p:val>
                                            <p:strVal val="#ppt_h"/>
                                          </p:val>
                                        </p:tav>
                                      </p:tavLst>
                                    </p:anim>
                                    <p:anim calcmode="lin" valueType="num">
                                      <p:cBhvr>
                                        <p:cTn id="33" dur="1000" fill="hold"/>
                                        <p:tgtEl>
                                          <p:spTgt spid="6">
                                            <p:txEl>
                                              <p:pRg st="7" end="7"/>
                                            </p:txEl>
                                          </p:spTgt>
                                        </p:tgtEl>
                                        <p:attrNameLst>
                                          <p:attrName>style.rotation</p:attrName>
                                        </p:attrNameLst>
                                      </p:cBhvr>
                                      <p:tavLst>
                                        <p:tav tm="0">
                                          <p:val>
                                            <p:fltVal val="90"/>
                                          </p:val>
                                        </p:tav>
                                        <p:tav tm="100000">
                                          <p:val>
                                            <p:fltVal val="0"/>
                                          </p:val>
                                        </p:tav>
                                      </p:tavLst>
                                    </p:anim>
                                    <p:animEffect transition="in" filter="fade">
                                      <p:cBhvr>
                                        <p:cTn id="34" dur="1000"/>
                                        <p:tgtEl>
                                          <p:spTgt spid="6">
                                            <p:txEl>
                                              <p:pRg st="7" end="7"/>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 calcmode="lin" valueType="num">
                                      <p:cBhvr>
                                        <p:cTn id="37"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38"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39"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40" dur="1000"/>
                                        <p:tgtEl>
                                          <p:spTgt spid="6">
                                            <p:txEl>
                                              <p:pRg st="8" end="8"/>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anim calcmode="lin" valueType="num">
                                      <p:cBhvr>
                                        <p:cTn id="43" dur="1000" fill="hold"/>
                                        <p:tgtEl>
                                          <p:spTgt spid="6">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6">
                                            <p:txEl>
                                              <p:pRg st="9" end="9"/>
                                            </p:txEl>
                                          </p:spTgt>
                                        </p:tgtEl>
                                        <p:attrNameLst>
                                          <p:attrName>ppt_h</p:attrName>
                                        </p:attrNameLst>
                                      </p:cBhvr>
                                      <p:tavLst>
                                        <p:tav tm="0">
                                          <p:val>
                                            <p:fltVal val="0"/>
                                          </p:val>
                                        </p:tav>
                                        <p:tav tm="100000">
                                          <p:val>
                                            <p:strVal val="#ppt_h"/>
                                          </p:val>
                                        </p:tav>
                                      </p:tavLst>
                                    </p:anim>
                                    <p:anim calcmode="lin" valueType="num">
                                      <p:cBhvr>
                                        <p:cTn id="45" dur="1000" fill="hold"/>
                                        <p:tgtEl>
                                          <p:spTgt spid="6">
                                            <p:txEl>
                                              <p:pRg st="9" end="9"/>
                                            </p:txEl>
                                          </p:spTgt>
                                        </p:tgtEl>
                                        <p:attrNameLst>
                                          <p:attrName>style.rotation</p:attrName>
                                        </p:attrNameLst>
                                      </p:cBhvr>
                                      <p:tavLst>
                                        <p:tav tm="0">
                                          <p:val>
                                            <p:fltVal val="90"/>
                                          </p:val>
                                        </p:tav>
                                        <p:tav tm="100000">
                                          <p:val>
                                            <p:fltVal val="0"/>
                                          </p:val>
                                        </p:tav>
                                      </p:tavLst>
                                    </p:anim>
                                    <p:animEffect transition="in" filter="fade">
                                      <p:cBhvr>
                                        <p:cTn id="46" dur="1000"/>
                                        <p:tgtEl>
                                          <p:spTgt spid="6">
                                            <p:txEl>
                                              <p:pRg st="9" end="9"/>
                                            </p:txEl>
                                          </p:spTgt>
                                        </p:tgtEl>
                                      </p:cBhvr>
                                    </p:animEffect>
                                  </p:childTnLst>
                                </p:cTn>
                              </p:par>
                              <p:par>
                                <p:cTn id="47" presetID="31" presetClass="entr" presetSubtype="0" fill="hold" nodeType="withEffect">
                                  <p:stCondLst>
                                    <p:cond delay="0"/>
                                  </p:stCondLst>
                                  <p:childTnLst>
                                    <p:set>
                                      <p:cBhvr>
                                        <p:cTn id="48" dur="1" fill="hold">
                                          <p:stCondLst>
                                            <p:cond delay="0"/>
                                          </p:stCondLst>
                                        </p:cTn>
                                        <p:tgtEl>
                                          <p:spTgt spid="6">
                                            <p:txEl>
                                              <p:pRg st="10" end="10"/>
                                            </p:txEl>
                                          </p:spTgt>
                                        </p:tgtEl>
                                        <p:attrNameLst>
                                          <p:attrName>style.visibility</p:attrName>
                                        </p:attrNameLst>
                                      </p:cBhvr>
                                      <p:to>
                                        <p:strVal val="visible"/>
                                      </p:to>
                                    </p:set>
                                    <p:anim calcmode="lin" valueType="num">
                                      <p:cBhvr>
                                        <p:cTn id="49" dur="1000" fill="hold"/>
                                        <p:tgtEl>
                                          <p:spTgt spid="6">
                                            <p:txEl>
                                              <p:pRg st="10" end="10"/>
                                            </p:txEl>
                                          </p:spTgt>
                                        </p:tgtEl>
                                        <p:attrNameLst>
                                          <p:attrName>ppt_w</p:attrName>
                                        </p:attrNameLst>
                                      </p:cBhvr>
                                      <p:tavLst>
                                        <p:tav tm="0">
                                          <p:val>
                                            <p:fltVal val="0"/>
                                          </p:val>
                                        </p:tav>
                                        <p:tav tm="100000">
                                          <p:val>
                                            <p:strVal val="#ppt_w"/>
                                          </p:val>
                                        </p:tav>
                                      </p:tavLst>
                                    </p:anim>
                                    <p:anim calcmode="lin" valueType="num">
                                      <p:cBhvr>
                                        <p:cTn id="50" dur="1000" fill="hold"/>
                                        <p:tgtEl>
                                          <p:spTgt spid="6">
                                            <p:txEl>
                                              <p:pRg st="10" end="10"/>
                                            </p:txEl>
                                          </p:spTgt>
                                        </p:tgtEl>
                                        <p:attrNameLst>
                                          <p:attrName>ppt_h</p:attrName>
                                        </p:attrNameLst>
                                      </p:cBhvr>
                                      <p:tavLst>
                                        <p:tav tm="0">
                                          <p:val>
                                            <p:fltVal val="0"/>
                                          </p:val>
                                        </p:tav>
                                        <p:tav tm="100000">
                                          <p:val>
                                            <p:strVal val="#ppt_h"/>
                                          </p:val>
                                        </p:tav>
                                      </p:tavLst>
                                    </p:anim>
                                    <p:anim calcmode="lin" valueType="num">
                                      <p:cBhvr>
                                        <p:cTn id="51" dur="1000" fill="hold"/>
                                        <p:tgtEl>
                                          <p:spTgt spid="6">
                                            <p:txEl>
                                              <p:pRg st="10" end="10"/>
                                            </p:txEl>
                                          </p:spTgt>
                                        </p:tgtEl>
                                        <p:attrNameLst>
                                          <p:attrName>style.rotation</p:attrName>
                                        </p:attrNameLst>
                                      </p:cBhvr>
                                      <p:tavLst>
                                        <p:tav tm="0">
                                          <p:val>
                                            <p:fltVal val="90"/>
                                          </p:val>
                                        </p:tav>
                                        <p:tav tm="100000">
                                          <p:val>
                                            <p:fltVal val="0"/>
                                          </p:val>
                                        </p:tav>
                                      </p:tavLst>
                                    </p:anim>
                                    <p:animEffect transition="in" filter="fade">
                                      <p:cBhvr>
                                        <p:cTn id="52" dur="1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Accessing each record once so that certain items in the record may be processed (Visit). </a:t>
            </a:r>
          </a:p>
        </p:txBody>
      </p:sp>
      <p:sp>
        <p:nvSpPr>
          <p:cNvPr id="7" name="TextBox 6"/>
          <p:cNvSpPr txBox="1"/>
          <p:nvPr/>
        </p:nvSpPr>
        <p:spPr>
          <a:xfrm>
            <a:off x="96982" y="2315502"/>
            <a:ext cx="9047018" cy="397031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800" dirty="0">
              <a:solidFill>
                <a:srgbClr val="00B050"/>
              </a:solidFill>
            </a:endParaRPr>
          </a:p>
          <a:p>
            <a:pPr marL="514350" indent="-514350" algn="just">
              <a:buAutoNum type="alphaLcParenBoth"/>
            </a:pPr>
            <a:r>
              <a:rPr lang="en-US" sz="2800" dirty="0">
                <a:solidFill>
                  <a:srgbClr val="7030A0"/>
                </a:solidFill>
              </a:rPr>
              <a:t>Suppose the organization wants to announce through a mailing.</a:t>
            </a:r>
          </a:p>
          <a:p>
            <a:pPr marL="514350" indent="-514350" algn="just">
              <a:buAutoNum type="alphaLcParenBoth"/>
            </a:pPr>
            <a:r>
              <a:rPr lang="en-US" sz="2800" dirty="0">
                <a:solidFill>
                  <a:srgbClr val="7030A0"/>
                </a:solidFill>
              </a:rPr>
              <a:t>Suppose one wants to find the name of all members in a certain area.</a:t>
            </a:r>
          </a:p>
        </p:txBody>
      </p:sp>
      <p:sp>
        <p:nvSpPr>
          <p:cNvPr id="8" name="TextBox 7"/>
          <p:cNvSpPr txBox="1"/>
          <p:nvPr/>
        </p:nvSpPr>
        <p:spPr>
          <a:xfrm>
            <a:off x="2566219" y="6150077"/>
            <a:ext cx="4498258" cy="646331"/>
          </a:xfrm>
          <a:prstGeom prst="rect">
            <a:avLst/>
          </a:prstGeom>
          <a:noFill/>
        </p:spPr>
        <p:txBody>
          <a:bodyPr wrap="square" rtlCol="0">
            <a:spAutoFit/>
          </a:bodyPr>
          <a:lstStyle/>
          <a:p>
            <a:r>
              <a:rPr lang="en-US" sz="3600" b="1" dirty="0"/>
              <a:t>Operation: Traversing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154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 calcmode="lin" valueType="num">
                                      <p:cBhvr additive="base">
                                        <p:cTn id="25" dur="500" fill="hold"/>
                                        <p:tgtEl>
                                          <p:spTgt spid="7">
                                            <p:txEl>
                                              <p:pRg st="5" end="5"/>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7">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877437"/>
          </a:xfrm>
          <a:prstGeom prst="rect">
            <a:avLst/>
          </a:prstGeom>
          <a:noFill/>
        </p:spPr>
        <p:txBody>
          <a:bodyPr wrap="square" rtlCol="0">
            <a:spAutoFit/>
          </a:bodyPr>
          <a:lstStyle/>
          <a:p>
            <a:endParaRPr lang="en-US" sz="3200" dirty="0"/>
          </a:p>
          <a:p>
            <a:pPr algn="just"/>
            <a:r>
              <a:rPr lang="en-US" sz="2800" dirty="0"/>
              <a:t>Finding the location of the record with a given key value, or finding the locations of all records which satisfy one or more condition.</a:t>
            </a:r>
          </a:p>
        </p:txBody>
      </p:sp>
      <p:sp>
        <p:nvSpPr>
          <p:cNvPr id="7" name="TextBox 6"/>
          <p:cNvSpPr txBox="1"/>
          <p:nvPr/>
        </p:nvSpPr>
        <p:spPr>
          <a:xfrm>
            <a:off x="96982" y="238924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address for a given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Searching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47175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Adding a new record to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new person joins the organization.</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Inserting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6035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138773"/>
          </a:xfrm>
          <a:prstGeom prst="rect">
            <a:avLst/>
          </a:prstGeom>
          <a:noFill/>
        </p:spPr>
        <p:txBody>
          <a:bodyPr wrap="square" rtlCol="0">
            <a:spAutoFit/>
          </a:bodyPr>
          <a:lstStyle/>
          <a:p>
            <a:endParaRPr lang="en-US" sz="3200" dirty="0"/>
          </a:p>
          <a:p>
            <a:pPr algn="just"/>
            <a:r>
              <a:rPr lang="en-US" sz="3600" dirty="0"/>
              <a:t>Removing a record from the structure</a:t>
            </a:r>
          </a:p>
        </p:txBody>
      </p:sp>
      <p:sp>
        <p:nvSpPr>
          <p:cNvPr id="7" name="TextBox 6"/>
          <p:cNvSpPr txBox="1"/>
          <p:nvPr/>
        </p:nvSpPr>
        <p:spPr>
          <a:xfrm>
            <a:off x="96982" y="1946792"/>
            <a:ext cx="9047018" cy="2616101"/>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dies.</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Deleting</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0563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077218"/>
          </a:xfrm>
          <a:prstGeom prst="rect">
            <a:avLst/>
          </a:prstGeom>
          <a:noFill/>
        </p:spPr>
        <p:txBody>
          <a:bodyPr wrap="square" rtlCol="0">
            <a:spAutoFit/>
          </a:bodyPr>
          <a:lstStyle/>
          <a:p>
            <a:endParaRPr lang="en-US" sz="3200" dirty="0"/>
          </a:p>
          <a:p>
            <a:pPr algn="just"/>
            <a:r>
              <a:rPr lang="en-US" sz="3200" dirty="0"/>
              <a:t>Changing items in the record with the new data </a:t>
            </a:r>
          </a:p>
        </p:txBody>
      </p:sp>
      <p:sp>
        <p:nvSpPr>
          <p:cNvPr id="7" name="TextBox 6"/>
          <p:cNvSpPr txBox="1"/>
          <p:nvPr/>
        </p:nvSpPr>
        <p:spPr>
          <a:xfrm>
            <a:off x="96982" y="194679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00B050"/>
                </a:solidFill>
                <a:effectLst>
                  <a:outerShdw blurRad="38100" dist="38100" dir="2700000" algn="tl">
                    <a:srgbClr val="000000">
                      <a:alpha val="43137"/>
                    </a:srgbClr>
                  </a:outerShdw>
                </a:effectLst>
              </a:rPr>
              <a:t>Name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a member has moved and has a new address and telephone number.</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Updating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23798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Arranging the record in some logical order (e.g. alphabetically according to some NAME key)</a:t>
            </a:r>
          </a:p>
        </p:txBody>
      </p:sp>
      <p:sp>
        <p:nvSpPr>
          <p:cNvPr id="7" name="TextBox 6"/>
          <p:cNvSpPr txBox="1"/>
          <p:nvPr/>
        </p:nvSpPr>
        <p:spPr>
          <a:xfrm>
            <a:off x="96982" y="2389242"/>
            <a:ext cx="9047018" cy="3046988"/>
          </a:xfrm>
          <a:prstGeom prst="rect">
            <a:avLst/>
          </a:prstGeom>
          <a:noFill/>
        </p:spPr>
        <p:txBody>
          <a:bodyPr wrap="square" rtlCol="0">
            <a:spAutoFit/>
          </a:bodyPr>
          <a:lstStyle/>
          <a:p>
            <a:r>
              <a:rPr lang="en-US" sz="2800" dirty="0">
                <a:solidFill>
                  <a:srgbClr val="0000CC"/>
                </a:solidFill>
              </a:rPr>
              <a:t>Example:</a:t>
            </a:r>
          </a:p>
          <a:p>
            <a:pPr algn="just"/>
            <a:r>
              <a:rPr lang="en-US" sz="2800" dirty="0">
                <a:solidFill>
                  <a:srgbClr val="0000CC"/>
                </a:solidFill>
              </a:rPr>
              <a:t>An organization contains a membership file in which each record contains data for a given member:</a:t>
            </a:r>
          </a:p>
          <a:p>
            <a:pPr algn="just"/>
            <a:r>
              <a:rPr lang="en-US" sz="2800" dirty="0">
                <a:solidFill>
                  <a:srgbClr val="00B050"/>
                </a:solidFill>
              </a:rPr>
              <a:t>           </a:t>
            </a:r>
            <a:r>
              <a:rPr lang="en-US" sz="2800" b="1" dirty="0">
                <a:solidFill>
                  <a:srgbClr val="FF0000"/>
                </a:solidFill>
                <a:effectLst>
                  <a:outerShdw blurRad="38100" dist="38100" dir="2700000" algn="tl">
                    <a:srgbClr val="000000">
                      <a:alpha val="43137"/>
                    </a:srgbClr>
                  </a:outerShdw>
                </a:effectLst>
              </a:rPr>
              <a:t>NAME</a:t>
            </a:r>
            <a:r>
              <a:rPr lang="en-US" sz="2800" b="1" dirty="0">
                <a:solidFill>
                  <a:srgbClr val="00B050"/>
                </a:solidFill>
                <a:effectLst>
                  <a:outerShdw blurRad="38100" dist="38100" dir="2700000" algn="tl">
                    <a:srgbClr val="000000">
                      <a:alpha val="43137"/>
                    </a:srgbClr>
                  </a:outerShdw>
                </a:effectLst>
              </a:rPr>
              <a:t>	     Address	Tel. Number	 	Age	Sex</a:t>
            </a:r>
          </a:p>
          <a:p>
            <a:pPr algn="just"/>
            <a:endParaRPr lang="en-US" sz="2400" b="1" dirty="0">
              <a:solidFill>
                <a:srgbClr val="00B050"/>
              </a:solidFill>
              <a:effectLst>
                <a:outerShdw blurRad="38100" dist="38100" dir="2700000" algn="tl">
                  <a:srgbClr val="000000">
                    <a:alpha val="43137"/>
                  </a:srgbClr>
                </a:outerShdw>
              </a:effectLst>
            </a:endParaRPr>
          </a:p>
          <a:p>
            <a:pPr marL="514350" indent="-514350" algn="just">
              <a:buAutoNum type="alphaLcParenBoth"/>
            </a:pPr>
            <a:r>
              <a:rPr lang="en-US" sz="2800" dirty="0">
                <a:solidFill>
                  <a:srgbClr val="7030A0"/>
                </a:solidFill>
              </a:rPr>
              <a:t>Suppose One wants to obtain all the members list according to alphabetical order of their family name.</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Sorting  </a:t>
            </a:r>
          </a:p>
        </p:txBody>
      </p:sp>
      <p:grpSp>
        <p:nvGrpSpPr>
          <p:cNvPr id="11" name="Group 10"/>
          <p:cNvGrpSpPr/>
          <p:nvPr/>
        </p:nvGrpSpPr>
        <p:grpSpPr>
          <a:xfrm>
            <a:off x="8338785" y="53502"/>
            <a:ext cx="982638" cy="783280"/>
            <a:chOff x="8243249" y="53502"/>
            <a:chExt cx="982638" cy="783280"/>
          </a:xfrm>
        </p:grpSpPr>
        <p:sp>
          <p:nvSpPr>
            <p:cNvPr id="12" name="TextBox 11"/>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3" name="Picture 12"/>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25485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 calcmode="lin" valueType="num">
                                      <p:cBhvr additive="base">
                                        <p:cTn id="11" dur="500" fill="hold"/>
                                        <p:tgtEl>
                                          <p:spTgt spid="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 calcmode="lin" valueType="num">
                                      <p:cBhvr additive="base">
                                        <p:cTn id="15"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 calcmode="lin" valueType="num">
                                      <p:cBhvr additive="base">
                                        <p:cTn id="21" dur="500" fill="hold"/>
                                        <p:tgtEl>
                                          <p:spTgt spid="7">
                                            <p:txEl>
                                              <p:pRg st="4" end="4"/>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7079672" cy="707886"/>
          </a:xfrm>
          <a:prstGeom prst="rect">
            <a:avLst/>
          </a:prstGeom>
          <a:noFill/>
        </p:spPr>
        <p:txBody>
          <a:bodyPr wrap="square" rtlCol="0">
            <a:spAutoFit/>
          </a:bodyPr>
          <a:lstStyle/>
          <a:p>
            <a:r>
              <a:rPr lang="en-US" sz="4000" b="1" dirty="0">
                <a:solidFill>
                  <a:srgbClr val="FF0000"/>
                </a:solidFill>
              </a:rPr>
              <a:t>Data </a:t>
            </a:r>
            <a:r>
              <a:rPr lang="en-US" sz="4000" b="1">
                <a:solidFill>
                  <a:srgbClr val="FF0000"/>
                </a:solidFill>
              </a:rPr>
              <a:t>Structure Operations</a:t>
            </a:r>
          </a:p>
        </p:txBody>
      </p:sp>
      <p:sp>
        <p:nvSpPr>
          <p:cNvPr id="6" name="TextBox 5"/>
          <p:cNvSpPr txBox="1"/>
          <p:nvPr/>
        </p:nvSpPr>
        <p:spPr>
          <a:xfrm>
            <a:off x="96982" y="674551"/>
            <a:ext cx="8910542" cy="1569660"/>
          </a:xfrm>
          <a:prstGeom prst="rect">
            <a:avLst/>
          </a:prstGeom>
          <a:noFill/>
        </p:spPr>
        <p:txBody>
          <a:bodyPr wrap="square" rtlCol="0">
            <a:spAutoFit/>
          </a:bodyPr>
          <a:lstStyle/>
          <a:p>
            <a:endParaRPr lang="en-US" sz="3200" dirty="0"/>
          </a:p>
          <a:p>
            <a:pPr algn="just"/>
            <a:r>
              <a:rPr lang="en-US" sz="3200" dirty="0"/>
              <a:t>Combining the records in two different sorted files into a single sorted file.  </a:t>
            </a:r>
          </a:p>
        </p:txBody>
      </p:sp>
      <p:sp>
        <p:nvSpPr>
          <p:cNvPr id="9" name="TextBox 8"/>
          <p:cNvSpPr txBox="1"/>
          <p:nvPr/>
        </p:nvSpPr>
        <p:spPr>
          <a:xfrm>
            <a:off x="471948" y="2875935"/>
            <a:ext cx="8535576" cy="769441"/>
          </a:xfrm>
          <a:prstGeom prst="rect">
            <a:avLst/>
          </a:prstGeom>
          <a:noFill/>
        </p:spPr>
        <p:txBody>
          <a:bodyPr wrap="square" rtlCol="0">
            <a:spAutoFit/>
          </a:bodyPr>
          <a:lstStyle/>
          <a:p>
            <a:r>
              <a:rPr lang="en-US" sz="4400" dirty="0"/>
              <a:t>Example: Exam Answer Script </a:t>
            </a:r>
          </a:p>
        </p:txBody>
      </p:sp>
      <p:sp>
        <p:nvSpPr>
          <p:cNvPr id="8" name="TextBox 7"/>
          <p:cNvSpPr txBox="1"/>
          <p:nvPr/>
        </p:nvSpPr>
        <p:spPr>
          <a:xfrm>
            <a:off x="2566219" y="5781369"/>
            <a:ext cx="4498258" cy="646331"/>
          </a:xfrm>
          <a:prstGeom prst="rect">
            <a:avLst/>
          </a:prstGeom>
          <a:noFill/>
        </p:spPr>
        <p:txBody>
          <a:bodyPr wrap="square" rtlCol="0">
            <a:spAutoFit/>
          </a:bodyPr>
          <a:lstStyle/>
          <a:p>
            <a:r>
              <a:rPr lang="en-US" sz="3600" b="1" dirty="0"/>
              <a:t>Operation: Merging  </a:t>
            </a:r>
          </a:p>
        </p:txBody>
      </p:sp>
      <p:grpSp>
        <p:nvGrpSpPr>
          <p:cNvPr id="12" name="Group 11"/>
          <p:cNvGrpSpPr/>
          <p:nvPr/>
        </p:nvGrpSpPr>
        <p:grpSpPr>
          <a:xfrm>
            <a:off x="8338785" y="53502"/>
            <a:ext cx="982638" cy="783280"/>
            <a:chOff x="8243249" y="53502"/>
            <a:chExt cx="982638" cy="783280"/>
          </a:xfrm>
        </p:grpSpPr>
        <p:sp>
          <p:nvSpPr>
            <p:cNvPr id="13" name="TextBox 12"/>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4" name="Picture 13"/>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248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84" y="30197"/>
            <a:ext cx="9111916" cy="1200329"/>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Here in CSE,VU……</a:t>
            </a:r>
          </a:p>
          <a:p>
            <a:pPr marL="746125" lvl="1" indent="-288925">
              <a:buFont typeface="Arial" panose="020B0604020202020204" pitchFamily="34" charset="0"/>
              <a:buChar char="•"/>
            </a:pPr>
            <a:r>
              <a:rPr lang="en-US" sz="3200" b="1" dirty="0">
                <a:solidFill>
                  <a:srgbClr val="00B050"/>
                </a:solidFill>
              </a:rPr>
              <a:t>Hired Faculty/ Adjunct Faculty Since Spring 2022</a:t>
            </a:r>
          </a:p>
        </p:txBody>
      </p:sp>
      <p:sp>
        <p:nvSpPr>
          <p:cNvPr id="8" name="TextBox 7"/>
          <p:cNvSpPr txBox="1"/>
          <p:nvPr/>
        </p:nvSpPr>
        <p:spPr>
          <a:xfrm>
            <a:off x="28411" y="1319546"/>
            <a:ext cx="9144000" cy="2062103"/>
          </a:xfrm>
          <a:prstGeom prst="rect">
            <a:avLst/>
          </a:prstGeom>
          <a:noFill/>
        </p:spPr>
        <p:txBody>
          <a:bodyPr wrap="square" rtlCol="0">
            <a:spAutoFit/>
          </a:bodyPr>
          <a:lstStyle/>
          <a:p>
            <a:pPr marL="571500" indent="-571500">
              <a:buFont typeface="Wingdings" panose="05000000000000000000" pitchFamily="2" charset="2"/>
              <a:buChar char="v"/>
            </a:pPr>
            <a:r>
              <a:rPr lang="en-US" sz="4000" dirty="0">
                <a:solidFill>
                  <a:srgbClr val="FF0000"/>
                </a:solidFill>
              </a:rPr>
              <a:t>My Origin……</a:t>
            </a:r>
          </a:p>
          <a:p>
            <a:pPr marL="746125" lvl="1" indent="-288925">
              <a:buFont typeface="Arial" panose="020B0604020202020204" pitchFamily="34" charset="0"/>
              <a:buChar char="•"/>
            </a:pPr>
            <a:r>
              <a:rPr lang="en-US" sz="3200" b="1" i="1" dirty="0">
                <a:solidFill>
                  <a:srgbClr val="7030A0"/>
                </a:solidFill>
              </a:rPr>
              <a:t>Associate Professor</a:t>
            </a:r>
          </a:p>
          <a:p>
            <a:pPr marL="1371600" lvl="2" indent="-457200">
              <a:buFont typeface="Wingdings" panose="05000000000000000000" pitchFamily="2" charset="2"/>
              <a:buChar char="Ø"/>
            </a:pPr>
            <a:r>
              <a:rPr lang="en-US" sz="2800" i="1" dirty="0"/>
              <a:t>Dept. of Information and</a:t>
            </a:r>
          </a:p>
          <a:p>
            <a:pPr lvl="1"/>
            <a:r>
              <a:rPr lang="en-US" sz="2800" i="1" dirty="0"/>
              <a:t>                          Communication Engineering.</a:t>
            </a:r>
          </a:p>
        </p:txBody>
      </p:sp>
      <p:sp>
        <p:nvSpPr>
          <p:cNvPr id="7" name="Rectangle 6"/>
          <p:cNvSpPr/>
          <p:nvPr/>
        </p:nvSpPr>
        <p:spPr>
          <a:xfrm>
            <a:off x="-35757" y="3235005"/>
            <a:ext cx="9179757" cy="2862322"/>
          </a:xfrm>
          <a:prstGeom prst="rect">
            <a:avLst/>
          </a:prstGeom>
        </p:spPr>
        <p:txBody>
          <a:bodyPr wrap="square">
            <a:spAutoFit/>
          </a:bodyPr>
          <a:lstStyle/>
          <a:p>
            <a:pPr marL="571500" lvl="1" indent="-571500">
              <a:buFont typeface="Wingdings" panose="05000000000000000000" pitchFamily="2" charset="2"/>
              <a:buChar char="v"/>
            </a:pPr>
            <a:r>
              <a:rPr lang="en-US" sz="4000" dirty="0">
                <a:solidFill>
                  <a:srgbClr val="FF0000"/>
                </a:solidFill>
              </a:rPr>
              <a:t>My Education…..</a:t>
            </a:r>
          </a:p>
          <a:p>
            <a:pPr marL="1028700" lvl="2" indent="-450850">
              <a:buFont typeface="Arial" panose="020B0604020202020204" pitchFamily="34" charset="0"/>
              <a:buChar char="•"/>
            </a:pPr>
            <a:r>
              <a:rPr lang="en-US" sz="3600" b="1" dirty="0">
                <a:solidFill>
                  <a:srgbClr val="002060"/>
                </a:solidFill>
              </a:rPr>
              <a:t>B.Sc. </a:t>
            </a:r>
            <a:r>
              <a:rPr lang="en-US" sz="3200" b="1" dirty="0">
                <a:solidFill>
                  <a:srgbClr val="002060"/>
                </a:solidFill>
              </a:rPr>
              <a:t>in ICE, RU (2008)</a:t>
            </a:r>
            <a:endParaRPr lang="en-US" sz="3600" b="1" dirty="0">
              <a:solidFill>
                <a:srgbClr val="002060"/>
              </a:solidFill>
            </a:endParaRPr>
          </a:p>
          <a:p>
            <a:pPr marL="1028700" lvl="2" indent="-450850">
              <a:buFont typeface="Arial" panose="020B0604020202020204" pitchFamily="34" charset="0"/>
              <a:buChar char="•"/>
            </a:pPr>
            <a:r>
              <a:rPr lang="en-US" sz="3600" b="1" dirty="0">
                <a:solidFill>
                  <a:srgbClr val="002060"/>
                </a:solidFill>
              </a:rPr>
              <a:t>M.Sc. </a:t>
            </a:r>
            <a:r>
              <a:rPr lang="en-US" sz="3200" b="1" dirty="0">
                <a:solidFill>
                  <a:srgbClr val="002060"/>
                </a:solidFill>
              </a:rPr>
              <a:t>in ICE, RU (2009)</a:t>
            </a:r>
          </a:p>
          <a:p>
            <a:pPr marL="1028700" lvl="2" indent="-450850">
              <a:buFont typeface="Arial" panose="020B0604020202020204" pitchFamily="34" charset="0"/>
              <a:buChar char="•"/>
            </a:pPr>
            <a:r>
              <a:rPr lang="en-US" sz="3600" b="1" dirty="0">
                <a:solidFill>
                  <a:srgbClr val="002060"/>
                </a:solidFill>
              </a:rPr>
              <a:t>Ph.D. </a:t>
            </a:r>
            <a:r>
              <a:rPr lang="en-US" sz="3200" b="1" dirty="0">
                <a:solidFill>
                  <a:srgbClr val="002060"/>
                </a:solidFill>
              </a:rPr>
              <a:t>in ICS, Saitama </a:t>
            </a:r>
            <a:r>
              <a:rPr lang="en-US" sz="3200" b="1" dirty="0" err="1">
                <a:solidFill>
                  <a:srgbClr val="002060"/>
                </a:solidFill>
              </a:rPr>
              <a:t>Uni</a:t>
            </a:r>
            <a:r>
              <a:rPr lang="en-US" sz="3200" b="1" dirty="0">
                <a:solidFill>
                  <a:srgbClr val="002060"/>
                </a:solidFill>
              </a:rPr>
              <a:t>, JP</a:t>
            </a:r>
          </a:p>
          <a:p>
            <a:pPr marL="577850" lvl="2"/>
            <a:r>
              <a:rPr lang="en-US" sz="3200" b="1" dirty="0">
                <a:solidFill>
                  <a:srgbClr val="002060"/>
                </a:solidFill>
              </a:rPr>
              <a:t>					(2016)</a:t>
            </a:r>
          </a:p>
        </p:txBody>
      </p:sp>
      <p:sp>
        <p:nvSpPr>
          <p:cNvPr id="9" name="Rectangle 8"/>
          <p:cNvSpPr/>
          <p:nvPr/>
        </p:nvSpPr>
        <p:spPr>
          <a:xfrm>
            <a:off x="0" y="6097327"/>
            <a:ext cx="3942426" cy="707886"/>
          </a:xfrm>
          <a:prstGeom prst="rect">
            <a:avLst/>
          </a:prstGeom>
        </p:spPr>
        <p:txBody>
          <a:bodyPr wrap="none">
            <a:spAutoFit/>
          </a:bodyPr>
          <a:lstStyle/>
          <a:p>
            <a:pPr marL="112713" lvl="2"/>
            <a:r>
              <a:rPr lang="en-US" sz="4000" b="1" dirty="0">
                <a:solidFill>
                  <a:srgbClr val="C00000"/>
                </a:solidFill>
              </a:rPr>
              <a:t>@ RU since 2003</a:t>
            </a:r>
            <a:r>
              <a:rPr lang="en-US" sz="3200" b="1" dirty="0">
                <a:solidFill>
                  <a:srgbClr val="002060"/>
                </a:solidFill>
              </a:rPr>
              <a:t> </a:t>
            </a:r>
          </a:p>
        </p:txBody>
      </p:sp>
      <p:sp>
        <p:nvSpPr>
          <p:cNvPr id="2" name="TextBox 1"/>
          <p:cNvSpPr txBox="1"/>
          <p:nvPr/>
        </p:nvSpPr>
        <p:spPr>
          <a:xfrm>
            <a:off x="5300131" y="6413355"/>
            <a:ext cx="4379495" cy="523220"/>
          </a:xfrm>
          <a:prstGeom prst="rect">
            <a:avLst/>
          </a:prstGeom>
          <a:noFill/>
        </p:spPr>
        <p:txBody>
          <a:bodyPr wrap="square" rtlCol="0">
            <a:spAutoFit/>
          </a:bodyPr>
          <a:lstStyle/>
          <a:p>
            <a:r>
              <a:rPr lang="en-US" sz="2800" b="1" dirty="0">
                <a:solidFill>
                  <a:srgbClr val="0000CC"/>
                </a:solidFill>
              </a:rPr>
              <a:t>DR. MD. GOLAM RASHED</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384092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3"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1+#ppt_w/2"/>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7" grpId="0"/>
      <p:bldP spid="9" grpId="0"/>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001643"/>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like the filing cabinets and organizers of the computer world.</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provide efficient ways to store, organize, and access data. </a:t>
            </a:r>
          </a:p>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242828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5601533"/>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Arrays: </a:t>
            </a:r>
            <a:r>
              <a:rPr lang="en-US" sz="2800" dirty="0">
                <a:latin typeface="Times New Roman" panose="02020603050405020304" pitchFamily="18" charset="0"/>
                <a:cs typeface="Times New Roman" panose="02020603050405020304" pitchFamily="18" charset="0"/>
              </a:rPr>
              <a:t>The foundation for storing collections of similar data items, used in functions, lists, and tables.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Linked Lists: </a:t>
            </a:r>
            <a:r>
              <a:rPr lang="en-US" sz="2800" dirty="0">
                <a:latin typeface="Times New Roman" panose="02020603050405020304" pitchFamily="18" charset="0"/>
                <a:cs typeface="Times New Roman" panose="02020603050405020304" pitchFamily="18" charset="0"/>
              </a:rPr>
              <a:t>Useful for dynamic data (frequently changing size) like managing browser history or implementing undo/redo functionalities.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Stacks: </a:t>
            </a:r>
            <a:r>
              <a:rPr lang="en-US" sz="2800" dirty="0">
                <a:latin typeface="Times New Roman" panose="02020603050405020304" pitchFamily="18" charset="0"/>
                <a:cs typeface="Times New Roman" panose="02020603050405020304" pitchFamily="18" charset="0"/>
              </a:rPr>
              <a:t>LIFO order, perfect for function calls, backtracking algorithms, and implementing the "undo" functionality.</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887237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6247864"/>
          </a:xfrm>
          <a:prstGeom prst="rect">
            <a:avLst/>
          </a:prstGeom>
        </p:spPr>
        <p:txBody>
          <a:bodyPr wrap="square">
            <a:spAutoFit/>
          </a:bodyPr>
          <a:lstStyle/>
          <a:p>
            <a:pPr marL="114300" lvl="1" algn="just">
              <a:lnSpc>
                <a:spcPct val="200000"/>
              </a:lnSpc>
            </a:pPr>
            <a:r>
              <a:rPr lang="en-US" sz="3200" b="1" dirty="0">
                <a:latin typeface="Times New Roman" panose="02020603050405020304" pitchFamily="18" charset="0"/>
                <a:cs typeface="Times New Roman" panose="02020603050405020304" pitchFamily="18" charset="0"/>
              </a:rPr>
              <a:t>Software Development:</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Queues</a:t>
            </a:r>
            <a:r>
              <a:rPr lang="en-US" sz="2800" dirty="0">
                <a:latin typeface="Times New Roman" panose="02020603050405020304" pitchFamily="18" charset="0"/>
                <a:cs typeface="Times New Roman" panose="02020603050405020304" pitchFamily="18" charset="0"/>
              </a:rPr>
              <a:t>: FIFO order, ideal for managing printer jobs, task scheduling, and handling requests in servers.</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Trees: </a:t>
            </a:r>
            <a:r>
              <a:rPr lang="en-US" sz="2800" dirty="0">
                <a:latin typeface="Times New Roman" panose="02020603050405020304" pitchFamily="18" charset="0"/>
                <a:cs typeface="Times New Roman" panose="02020603050405020304" pitchFamily="18" charset="0"/>
              </a:rPr>
              <a:t>Hierarchical organization for efficient searching and sorting, used in file systems, contact management, and decision trees in AI.</a:t>
            </a:r>
          </a:p>
          <a:p>
            <a:pPr marL="293688" lvl="1" indent="-179388" algn="just">
              <a:lnSpc>
                <a:spcPct val="150000"/>
              </a:lnSpc>
              <a:buFont typeface="Arial" panose="020B0604020202020204" pitchFamily="34" charset="0"/>
              <a:buChar char="•"/>
            </a:pPr>
            <a:r>
              <a:rPr lang="en-US" sz="2800" b="1" dirty="0">
                <a:latin typeface="Times New Roman" panose="02020603050405020304" pitchFamily="18" charset="0"/>
                <a:cs typeface="Times New Roman" panose="02020603050405020304" pitchFamily="18" charset="0"/>
              </a:rPr>
              <a:t>Graphs: </a:t>
            </a:r>
            <a:r>
              <a:rPr lang="en-US" sz="2800" dirty="0">
                <a:latin typeface="Times New Roman" panose="02020603050405020304" pitchFamily="18" charset="0"/>
                <a:cs typeface="Times New Roman" panose="02020603050405020304" pitchFamily="18" charset="0"/>
              </a:rPr>
              <a:t>Model relationships between data points, used in social networks, navigation apps (finding shortest paths), and recommendation systems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10671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754125"/>
            <a:ext cx="9144000" cy="523220"/>
          </a:xfrm>
          <a:prstGeom prst="rect">
            <a:avLst/>
          </a:prstGeom>
        </p:spPr>
        <p:txBody>
          <a:bodyPr wrap="square">
            <a:spAutoFit/>
          </a:bodyPr>
          <a:lstStyle/>
          <a:p>
            <a:pPr lvl="1" indent="-342900" algn="just"/>
            <a:r>
              <a:rPr lang="en-US" sz="2800" b="1" dirty="0">
                <a:latin typeface="Times New Roman" panose="02020603050405020304" pitchFamily="18" charset="0"/>
                <a:cs typeface="Times New Roman" panose="02020603050405020304" pitchFamily="18" charset="0"/>
              </a:rPr>
              <a:t>Artificial Intelligence and Machine Learning</a:t>
            </a:r>
            <a:r>
              <a:rPr lang="en-US" sz="2400" b="1" dirty="0">
                <a:latin typeface="Times New Roman" panose="02020603050405020304" pitchFamily="18" charset="0"/>
                <a:cs typeface="Times New Roman" panose="02020603050405020304" pitchFamily="18" charset="0"/>
              </a:rPr>
              <a:t>:</a:t>
            </a:r>
          </a:p>
        </p:txBody>
      </p:sp>
      <p:sp>
        <p:nvSpPr>
          <p:cNvPr id="2" name="Rectangle 1"/>
          <p:cNvSpPr/>
          <p:nvPr/>
        </p:nvSpPr>
        <p:spPr>
          <a:xfrm>
            <a:off x="193964" y="1277345"/>
            <a:ext cx="8950036" cy="2241960"/>
          </a:xfrm>
          <a:prstGeom prst="rect">
            <a:avLst/>
          </a:prstGeom>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Decision trees for classification tasks, and </a:t>
            </a:r>
            <a:r>
              <a:rPr lang="en-US" sz="2400" dirty="0" err="1">
                <a:latin typeface="Times New Roman" panose="02020603050405020304" pitchFamily="18" charset="0"/>
                <a:cs typeface="Times New Roman" panose="02020603050405020304" pitchFamily="18" charset="0"/>
              </a:rPr>
              <a:t>kd</a:t>
            </a:r>
            <a:r>
              <a:rPr lang="en-US" sz="2400" dirty="0">
                <a:latin typeface="Times New Roman" panose="02020603050405020304" pitchFamily="18" charset="0"/>
                <a:cs typeface="Times New Roman" panose="02020603050405020304" pitchFamily="18" charset="0"/>
              </a:rPr>
              <a:t>-trees for efficient nearest neighbor search in high-dimensional data.</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Knowledge graphs to represent entities and relationships, used in natural language processing and recommender systems.</a:t>
            </a:r>
          </a:p>
        </p:txBody>
      </p:sp>
      <p:sp>
        <p:nvSpPr>
          <p:cNvPr id="4" name="Rectangle 3"/>
          <p:cNvSpPr/>
          <p:nvPr/>
        </p:nvSpPr>
        <p:spPr>
          <a:xfrm>
            <a:off x="96982" y="3722271"/>
            <a:ext cx="8950036" cy="2739211"/>
          </a:xfrm>
          <a:prstGeom prst="rect">
            <a:avLst/>
          </a:prstGeom>
        </p:spPr>
        <p:txBody>
          <a:bodyPr wrap="square">
            <a:spAutoFit/>
          </a:bodyPr>
          <a:lstStyle/>
          <a:p>
            <a:r>
              <a:rPr lang="en-US" sz="2800" b="1" dirty="0">
                <a:latin typeface="Times New Roman" panose="02020603050405020304" pitchFamily="18" charset="0"/>
                <a:cs typeface="Times New Roman" panose="02020603050405020304" pitchFamily="18" charset="0"/>
              </a:rPr>
              <a:t>Networking and Routing:</a:t>
            </a:r>
            <a:endParaRPr lang="en-US" dirty="0"/>
          </a:p>
          <a:p>
            <a:pPr algn="just">
              <a:lnSpc>
                <a:spcPct val="150000"/>
              </a:lnSpc>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Spanning trees to find optimal paths in networks, and prefix trees for efficient IP address routing.</a:t>
            </a:r>
          </a:p>
          <a:p>
            <a:pPr algn="just">
              <a:lnSpc>
                <a:spcPct val="150000"/>
              </a:lnSpc>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Modeling network topologies, routing algorithms, and network traffic analysis.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560530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67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868425"/>
            <a:ext cx="4033157" cy="584775"/>
          </a:xfrm>
          <a:prstGeom prst="rect">
            <a:avLst/>
          </a:prstGeom>
        </p:spPr>
        <p:txBody>
          <a:bodyPr wrap="square">
            <a:spAutoFit/>
          </a:bodyPr>
          <a:lstStyle/>
          <a:p>
            <a:pPr lvl="1" indent="-392113" algn="just"/>
            <a:r>
              <a:rPr lang="en-US" sz="3200" b="1" dirty="0">
                <a:latin typeface="Times New Roman" panose="02020603050405020304" pitchFamily="18" charset="0"/>
                <a:cs typeface="Times New Roman" panose="02020603050405020304" pitchFamily="18" charset="0"/>
              </a:rPr>
              <a:t>Other Applications:</a:t>
            </a:r>
          </a:p>
        </p:txBody>
      </p:sp>
      <p:sp>
        <p:nvSpPr>
          <p:cNvPr id="2" name="Rectangle 1"/>
          <p:cNvSpPr/>
          <p:nvPr/>
        </p:nvSpPr>
        <p:spPr>
          <a:xfrm>
            <a:off x="30674" y="1567500"/>
            <a:ext cx="9113326" cy="2795958"/>
          </a:xfrm>
          <a:prstGeom prst="rect">
            <a:avLst/>
          </a:prstGeom>
        </p:spPr>
        <p:txBody>
          <a:bodyPr wrap="square">
            <a:spAutoFit/>
          </a:bodyPr>
          <a:lstStyle/>
          <a:p>
            <a:pPr>
              <a:lnSpc>
                <a:spcPct val="150000"/>
              </a:lnSpc>
            </a:pPr>
            <a:r>
              <a:rPr lang="en-US" sz="2400" b="1" dirty="0">
                <a:latin typeface="Times New Roman" panose="02020603050405020304" pitchFamily="18" charset="0"/>
                <a:cs typeface="Times New Roman" panose="02020603050405020304" pitchFamily="18" charset="0"/>
              </a:rPr>
              <a:t>Geographic Information Systems (GIS):</a:t>
            </a:r>
          </a:p>
          <a:p>
            <a:pPr>
              <a:lnSpc>
                <a:spcPct val="150000"/>
              </a:lnSpc>
            </a:pPr>
            <a:r>
              <a:rPr lang="en-US" sz="2400" dirty="0">
                <a:latin typeface="Times New Roman" panose="02020603050405020304" pitchFamily="18" charset="0"/>
                <a:cs typeface="Times New Roman" panose="02020603050405020304" pitchFamily="18" charset="0"/>
              </a:rPr>
              <a:t>Spatial data structures like </a:t>
            </a:r>
            <a:r>
              <a:rPr lang="en-US" sz="2400" dirty="0" err="1">
                <a:latin typeface="Times New Roman" panose="02020603050405020304" pitchFamily="18" charset="0"/>
                <a:cs typeface="Times New Roman" panose="02020603050405020304" pitchFamily="18" charset="0"/>
              </a:rPr>
              <a:t>quadtrees</a:t>
            </a:r>
            <a:r>
              <a:rPr lang="en-US" sz="2400" dirty="0">
                <a:latin typeface="Times New Roman" panose="02020603050405020304" pitchFamily="18" charset="0"/>
                <a:cs typeface="Times New Roman" panose="02020603050405020304" pitchFamily="18" charset="0"/>
              </a:rPr>
              <a:t> and R-trees for efficient storage and retrieval of geographic data.</a:t>
            </a:r>
          </a:p>
          <a:p>
            <a:pPr>
              <a:lnSpc>
                <a:spcPct val="150000"/>
              </a:lnSpc>
            </a:pPr>
            <a:r>
              <a:rPr lang="en-US" sz="2400" b="1" dirty="0">
                <a:latin typeface="Times New Roman" panose="02020603050405020304" pitchFamily="18" charset="0"/>
                <a:cs typeface="Times New Roman" panose="02020603050405020304" pitchFamily="18" charset="0"/>
              </a:rPr>
              <a:t>Financial and Trading Systems: </a:t>
            </a:r>
            <a:r>
              <a:rPr lang="en-US" sz="2400" dirty="0">
                <a:latin typeface="Times New Roman" panose="02020603050405020304" pitchFamily="18" charset="0"/>
                <a:cs typeface="Times New Roman" panose="02020603050405020304" pitchFamily="18" charset="0"/>
              </a:rPr>
              <a:t>Priority queues for order processing and maintaining order books in stock exchanges.</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123734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0208057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98633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Application Domains of Data Structures</a:t>
            </a:r>
          </a:p>
        </p:txBody>
      </p:sp>
      <p:sp>
        <p:nvSpPr>
          <p:cNvPr id="3" name="Rectangle 2"/>
          <p:cNvSpPr/>
          <p:nvPr/>
        </p:nvSpPr>
        <p:spPr>
          <a:xfrm>
            <a:off x="0" y="590839"/>
            <a:ext cx="9144000" cy="3673121"/>
          </a:xfrm>
          <a:prstGeom prst="rect">
            <a:avLst/>
          </a:prstGeom>
        </p:spPr>
        <p:txBody>
          <a:bodyPr wrap="square">
            <a:spAutoFit/>
          </a:bodyPr>
          <a:lstStyle/>
          <a:p>
            <a:pPr marL="179388" indent="-179388" algn="just">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Their applications are vast and span across various domains:</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Software Development:</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Artificial Intelligence and Machine Learning: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Networking and Routing:</a:t>
            </a:r>
          </a:p>
          <a:p>
            <a:pPr marL="636588" lvl="1" indent="-179388" algn="just">
              <a:lnSpc>
                <a:spcPct val="20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Other Applications:</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26382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07831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 structures are the fundamental building blocks for organizing and storing data efficiently in computer programs.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play a crucial role in various aspects of our daily lives, often working behind the scenes to ensure things run smoothly.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are some real-world applications of common data structures:</a:t>
            </a:r>
            <a:endParaRPr lang="en-US" sz="24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Arrays: </a:t>
            </a:r>
            <a:r>
              <a:rPr lang="en-US" sz="2400" dirty="0">
                <a:latin typeface="Times New Roman" panose="02020603050405020304" pitchFamily="18" charset="0"/>
                <a:cs typeface="Times New Roman" panose="02020603050405020304" pitchFamily="18" charset="0"/>
              </a:rPr>
              <a:t>Imagine the leaderboard in a video game. An array can efficiently store the scores of all players, allowing for easy ranking and retrieval. Similarly, phone contact lists and online shopping carts can be implemented using arrays. </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4397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44579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Queues: </a:t>
            </a:r>
            <a:r>
              <a:rPr lang="en-US" sz="2400" dirty="0">
                <a:latin typeface="Times New Roman" panose="02020603050405020304" pitchFamily="18" charset="0"/>
                <a:cs typeface="Times New Roman" panose="02020603050405020304" pitchFamily="18" charset="0"/>
              </a:rPr>
              <a:t>Queues follow a first-in-first-out (FIFO) principle, mimicking real-life waiting lines. They are used in managing tasks like printing jobs, handling website traffic, and processing music playlists in media players.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Stacks: </a:t>
            </a:r>
            <a:r>
              <a:rPr lang="en-US" sz="2400" dirty="0">
                <a:latin typeface="Times New Roman" panose="02020603050405020304" pitchFamily="18" charset="0"/>
                <a:cs typeface="Times New Roman" panose="02020603050405020304" pitchFamily="18" charset="0"/>
              </a:rPr>
              <a:t>Stacks function in a last-in-first-out (LIFO) manner. A classic example is the "undo" function in many software programs, which utilizes a stack to track the last performed actions and facilitate easy reversal.</a:t>
            </a: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82734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531628" y="3109255"/>
            <a:ext cx="6592187" cy="830997"/>
          </a:xfrm>
          <a:prstGeom prst="rect">
            <a:avLst/>
          </a:prstGeom>
        </p:spPr>
        <p:txBody>
          <a:bodyPr wrap="square">
            <a:spAutoFit/>
          </a:bodyPr>
          <a:lstStyle/>
          <a:p>
            <a:pPr marL="112713" lvl="2"/>
            <a:r>
              <a:rPr lang="en-US" sz="4800" b="1" dirty="0">
                <a:solidFill>
                  <a:srgbClr val="C00000"/>
                </a:solidFill>
              </a:rPr>
              <a:t>Contact me through</a:t>
            </a:r>
            <a:endParaRPr lang="en-US" sz="4000" b="1" dirty="0">
              <a:solidFill>
                <a:srgbClr val="002060"/>
              </a:solidFill>
            </a:endParaRPr>
          </a:p>
        </p:txBody>
      </p:sp>
      <p:sp>
        <p:nvSpPr>
          <p:cNvPr id="2" name="TextBox 1"/>
          <p:cNvSpPr txBox="1"/>
          <p:nvPr/>
        </p:nvSpPr>
        <p:spPr>
          <a:xfrm>
            <a:off x="5267851" y="6449266"/>
            <a:ext cx="4379495" cy="523220"/>
          </a:xfrm>
          <a:prstGeom prst="rect">
            <a:avLst/>
          </a:prstGeom>
          <a:noFill/>
        </p:spPr>
        <p:txBody>
          <a:bodyPr wrap="square" rtlCol="0">
            <a:spAutoFit/>
          </a:bodyPr>
          <a:lstStyle/>
          <a:p>
            <a:r>
              <a:rPr lang="en-US" sz="2800" b="1" dirty="0">
                <a:solidFill>
                  <a:srgbClr val="0000CC"/>
                </a:solidFill>
              </a:rPr>
              <a:t>DR. MD. GOLAM RASHED</a:t>
            </a:r>
          </a:p>
        </p:txBody>
      </p:sp>
      <p:sp>
        <p:nvSpPr>
          <p:cNvPr id="3" name="TextBox 2"/>
          <p:cNvSpPr txBox="1"/>
          <p:nvPr/>
        </p:nvSpPr>
        <p:spPr>
          <a:xfrm>
            <a:off x="106326" y="3940252"/>
            <a:ext cx="8408129" cy="1754326"/>
          </a:xfrm>
          <a:prstGeom prst="rect">
            <a:avLst/>
          </a:prstGeom>
          <a:noFill/>
        </p:spPr>
        <p:txBody>
          <a:bodyPr wrap="square" rtlCol="0">
            <a:spAutoFit/>
          </a:bodyPr>
          <a:lstStyle/>
          <a:p>
            <a:pPr marL="358775" indent="-358775">
              <a:buFont typeface="Wingdings" charset="2"/>
              <a:buChar char="Ø"/>
            </a:pPr>
            <a:r>
              <a:rPr lang="en-US" sz="3600" dirty="0"/>
              <a:t>Mobile: </a:t>
            </a:r>
            <a:r>
              <a:rPr lang="en-US" sz="3600" b="1" dirty="0"/>
              <a:t>+88-01717-515008</a:t>
            </a:r>
          </a:p>
          <a:p>
            <a:pPr marL="358775" indent="-358775">
              <a:buFont typeface="Wingdings" charset="2"/>
              <a:buChar char="Ø"/>
            </a:pPr>
            <a:r>
              <a:rPr lang="en-US" sz="3600" dirty="0"/>
              <a:t>Email: </a:t>
            </a:r>
            <a:r>
              <a:rPr lang="en-US" sz="3600" b="1" dirty="0" err="1">
                <a:solidFill>
                  <a:srgbClr val="7030A0"/>
                </a:solidFill>
              </a:rPr>
              <a:t>golamrashed@ru.ac.bd</a:t>
            </a:r>
            <a:endParaRPr lang="bn-IN" sz="3600" b="1" dirty="0">
              <a:solidFill>
                <a:srgbClr val="7030A0"/>
              </a:solidFill>
            </a:endParaRPr>
          </a:p>
          <a:p>
            <a:pPr lvl="1"/>
            <a:r>
              <a:rPr lang="bn-IN" sz="3600" b="1" dirty="0">
                <a:solidFill>
                  <a:srgbClr val="7030A0"/>
                </a:solidFill>
              </a:rPr>
              <a:t>  </a:t>
            </a:r>
            <a:r>
              <a:rPr lang="en-US" sz="3600" b="1" dirty="0" err="1">
                <a:solidFill>
                  <a:srgbClr val="7030A0"/>
                </a:solidFill>
              </a:rPr>
              <a:t>golamrashed.ru@gmail.com</a:t>
            </a:r>
            <a:endParaRPr lang="en-US" sz="3600" b="1" dirty="0">
              <a:solidFill>
                <a:srgbClr val="7030A0"/>
              </a:solidFill>
            </a:endParaRPr>
          </a:p>
        </p:txBody>
      </p:sp>
      <p:sp>
        <p:nvSpPr>
          <p:cNvPr id="4" name="TextBox 3"/>
          <p:cNvSpPr txBox="1"/>
          <p:nvPr/>
        </p:nvSpPr>
        <p:spPr>
          <a:xfrm>
            <a:off x="-212651" y="133140"/>
            <a:ext cx="7719237" cy="2585323"/>
          </a:xfrm>
          <a:prstGeom prst="rect">
            <a:avLst/>
          </a:prstGeom>
          <a:noFill/>
        </p:spPr>
        <p:txBody>
          <a:bodyPr wrap="square" rtlCol="0">
            <a:spAutoFit/>
          </a:bodyPr>
          <a:lstStyle/>
          <a:p>
            <a:pPr marL="0" lvl="2" algn="ctr"/>
            <a:r>
              <a:rPr lang="en-US" sz="4800" b="1" dirty="0">
                <a:solidFill>
                  <a:srgbClr val="C00000"/>
                </a:solidFill>
              </a:rPr>
              <a:t>More details about me</a:t>
            </a:r>
          </a:p>
          <a:p>
            <a:pPr marL="0" lvl="2" algn="ctr"/>
            <a:r>
              <a:rPr lang="en-US" sz="4800" b="1" dirty="0">
                <a:solidFill>
                  <a:srgbClr val="C00000"/>
                </a:solidFill>
              </a:rPr>
              <a:t>@</a:t>
            </a:r>
          </a:p>
          <a:p>
            <a:pPr marL="0" lvl="2" algn="ctr"/>
            <a:r>
              <a:rPr lang="en-US" sz="4800" b="1" dirty="0">
                <a:solidFill>
                  <a:srgbClr val="0000CC"/>
                </a:solidFill>
              </a:rPr>
              <a:t>http://</a:t>
            </a:r>
            <a:r>
              <a:rPr lang="en-US" sz="4800" b="1" dirty="0" err="1">
                <a:solidFill>
                  <a:srgbClr val="0000CC"/>
                </a:solidFill>
              </a:rPr>
              <a:t>www.ru.ac.bd</a:t>
            </a:r>
            <a:r>
              <a:rPr lang="en-US" sz="4800" b="1" dirty="0">
                <a:solidFill>
                  <a:srgbClr val="0000CC"/>
                </a:solidFill>
              </a:rPr>
              <a:t>/ice</a:t>
            </a:r>
            <a:endParaRPr lang="en-US" sz="4000" b="1" dirty="0">
              <a:solidFill>
                <a:srgbClr val="0000CC"/>
              </a:solidFill>
            </a:endParaRPr>
          </a:p>
          <a:p>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17357" b="20024"/>
          <a:stretch/>
        </p:blipFill>
        <p:spPr>
          <a:xfrm flipH="1">
            <a:off x="5414434" y="997323"/>
            <a:ext cx="3963326" cy="5617029"/>
          </a:xfrm>
          <a:prstGeom prst="rect">
            <a:avLst/>
          </a:prstGeom>
        </p:spPr>
      </p:pic>
    </p:spTree>
    <p:extLst>
      <p:ext uri="{BB962C8B-B14F-4D97-AF65-F5344CB8AC3E}">
        <p14:creationId xmlns:p14="http://schemas.microsoft.com/office/powerpoint/2010/main" val="650668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anim calcmode="lin" valueType="num">
                                      <p:cBhvr>
                                        <p:cTn id="8" dur="400" fill="hold"/>
                                        <p:tgtEl>
                                          <p:spTgt spid="9"/>
                                        </p:tgtEl>
                                        <p:attrNameLst>
                                          <p:attrName>ppt_x</p:attrName>
                                        </p:attrNameLst>
                                      </p:cBhvr>
                                      <p:tavLst>
                                        <p:tav tm="0">
                                          <p:val>
                                            <p:strVal val="#ppt_x"/>
                                          </p:val>
                                        </p:tav>
                                        <p:tav tm="100000">
                                          <p:val>
                                            <p:strVal val="#ppt_x"/>
                                          </p:val>
                                        </p:tav>
                                      </p:tavLst>
                                    </p:anim>
                                    <p:anim calcmode="lin" valueType="num">
                                      <p:cBhvr>
                                        <p:cTn id="9" dur="400" fill="hold"/>
                                        <p:tgtEl>
                                          <p:spTgt spid="9"/>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12" presetID="43" presetClass="entr" presetSubtype="0"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
                                        <p:tgtEl>
                                          <p:spTgt spid="3"/>
                                        </p:tgtEl>
                                      </p:cBhvr>
                                    </p:animEffect>
                                    <p:anim calcmode="lin" valueType="num">
                                      <p:cBhvr>
                                        <p:cTn id="15" dur="400" fill="hold"/>
                                        <p:tgtEl>
                                          <p:spTgt spid="3"/>
                                        </p:tgtEl>
                                        <p:attrNameLst>
                                          <p:attrName>ppt_x</p:attrName>
                                        </p:attrNameLst>
                                      </p:cBhvr>
                                      <p:tavLst>
                                        <p:tav tm="0">
                                          <p:val>
                                            <p:strVal val="#ppt_x"/>
                                          </p:val>
                                        </p:tav>
                                        <p:tav tm="100000">
                                          <p:val>
                                            <p:strVal val="#ppt_x"/>
                                          </p:val>
                                        </p:tav>
                                      </p:tavLst>
                                    </p:anim>
                                    <p:anim calcmode="lin" valueType="num">
                                      <p:cBhvr>
                                        <p:cTn id="16" dur="400" fill="hold"/>
                                        <p:tgtEl>
                                          <p:spTgt spid="3"/>
                                        </p:tgtEl>
                                        <p:attrNameLst>
                                          <p:attrName>ppt_y</p:attrName>
                                        </p:attrNameLst>
                                      </p:cBhvr>
                                      <p:tavLst>
                                        <p:tav tm="0">
                                          <p:val>
                                            <p:strVal val="#ppt_y+0.31"/>
                                          </p:val>
                                        </p:tav>
                                        <p:tav tm="100000">
                                          <p:val>
                                            <p:strVal val="#ppt_y+0.31"/>
                                          </p:val>
                                        </p:tav>
                                      </p:tavLst>
                                    </p:anim>
                                    <p:anim calcmode="lin" valueType="num">
                                      <p:cBhvr>
                                        <p:cTn id="17" dur="600" decel="50000" fill="hold">
                                          <p:stCondLst>
                                            <p:cond delay="400"/>
                                          </p:stCondLst>
                                        </p:cTn>
                                        <p:tgtEl>
                                          <p:spTgt spid="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8" dur="600" decel="50000" fill="hold">
                                          <p:stCondLst>
                                            <p:cond delay="400"/>
                                          </p:stCondLst>
                                        </p:cTn>
                                        <p:tgtEl>
                                          <p:spTgt spid="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3964" y="46239"/>
            <a:ext cx="8950036" cy="707886"/>
          </a:xfrm>
          <a:prstGeom prst="rect">
            <a:avLst/>
          </a:prstGeom>
          <a:noFill/>
        </p:spPr>
        <p:txBody>
          <a:bodyPr wrap="square" rtlCol="0">
            <a:spAutoFit/>
          </a:bodyPr>
          <a:lstStyle/>
          <a:p>
            <a:r>
              <a:rPr lang="en-US" sz="4000" b="1" dirty="0">
                <a:solidFill>
                  <a:srgbClr val="FF0000"/>
                </a:solidFill>
              </a:rPr>
              <a:t>Real life Applications of Data Structures</a:t>
            </a:r>
          </a:p>
        </p:txBody>
      </p:sp>
      <p:sp>
        <p:nvSpPr>
          <p:cNvPr id="2" name="Rectangle 1"/>
          <p:cNvSpPr/>
          <p:nvPr/>
        </p:nvSpPr>
        <p:spPr>
          <a:xfrm>
            <a:off x="0" y="754125"/>
            <a:ext cx="9144000" cy="5632311"/>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Trees:  </a:t>
            </a:r>
            <a:r>
              <a:rPr lang="en-US" sz="2400" dirty="0">
                <a:latin typeface="Times New Roman" panose="02020603050405020304" pitchFamily="18" charset="0"/>
                <a:cs typeface="Times New Roman" panose="02020603050405020304" pitchFamily="18" charset="0"/>
              </a:rPr>
              <a:t>Think of your family tree - a hierarchical structure that represents relationships. Similarly, computer trees organize data in a parent-child fashion.  They are used for efficient searching and indexing in databases, like the directory structure on your computer or the way DNS (Domain Name System) translates website addresses.</a:t>
            </a:r>
          </a:p>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Graphs:  </a:t>
            </a:r>
            <a:r>
              <a:rPr lang="en-US" sz="2400" dirty="0">
                <a:latin typeface="Times New Roman" panose="02020603050405020304" pitchFamily="18" charset="0"/>
                <a:cs typeface="Times New Roman" panose="02020603050405020304" pitchFamily="18" charset="0"/>
              </a:rPr>
              <a:t>Social media platforms like Facebook can be visualized as graphs, where users are nodes and connections between them are edges. Graphs are also used in route planning applications (like GPS) to model road networks and find optimal paths.</a:t>
            </a:r>
            <a:endParaRPr lang="en-US" sz="2400" dirty="0"/>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64245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3313216" cy="769441"/>
          </a:xfrm>
          <a:prstGeom prst="rect">
            <a:avLst/>
          </a:prstGeom>
          <a:noFill/>
        </p:spPr>
        <p:txBody>
          <a:bodyPr wrap="square" rtlCol="0">
            <a:spAutoFit/>
          </a:bodyPr>
          <a:lstStyle/>
          <a:p>
            <a:r>
              <a:rPr lang="en-US" sz="4400" b="1" dirty="0">
                <a:solidFill>
                  <a:srgbClr val="FF0000"/>
                </a:solidFill>
              </a:rPr>
              <a:t>Algorithms ?</a:t>
            </a:r>
          </a:p>
        </p:txBody>
      </p:sp>
      <p:sp>
        <p:nvSpPr>
          <p:cNvPr id="6" name="TextBox 5"/>
          <p:cNvSpPr txBox="1"/>
          <p:nvPr/>
        </p:nvSpPr>
        <p:spPr>
          <a:xfrm>
            <a:off x="78377" y="1082178"/>
            <a:ext cx="9065623" cy="1200329"/>
          </a:xfrm>
          <a:prstGeom prst="rect">
            <a:avLst/>
          </a:prstGeom>
          <a:noFill/>
        </p:spPr>
        <p:txBody>
          <a:bodyPr wrap="square" rtlCol="0">
            <a:spAutoFit/>
          </a:bodyPr>
          <a:lstStyle/>
          <a:p>
            <a:pPr algn="just"/>
            <a:r>
              <a:rPr lang="en-US" sz="3600" dirty="0"/>
              <a:t>An algorithm is a well-defined list of step for solving problem.</a:t>
            </a:r>
          </a:p>
        </p:txBody>
      </p:sp>
      <p:sp>
        <p:nvSpPr>
          <p:cNvPr id="7" name="TextBox 6"/>
          <p:cNvSpPr txBox="1"/>
          <p:nvPr/>
        </p:nvSpPr>
        <p:spPr>
          <a:xfrm>
            <a:off x="0" y="3077732"/>
            <a:ext cx="9065623" cy="1077218"/>
          </a:xfrm>
          <a:prstGeom prst="rect">
            <a:avLst/>
          </a:prstGeom>
          <a:noFill/>
        </p:spPr>
        <p:txBody>
          <a:bodyPr wrap="square" rtlCol="0">
            <a:spAutoFit/>
          </a:bodyPr>
          <a:lstStyle/>
          <a:p>
            <a:pPr algn="just"/>
            <a:r>
              <a:rPr lang="en-US" sz="3200" dirty="0"/>
              <a:t>The efficiency of an algorithm is obtained by measuring the </a:t>
            </a:r>
            <a:r>
              <a:rPr lang="en-US" sz="3200" dirty="0">
                <a:solidFill>
                  <a:srgbClr val="0000CC"/>
                </a:solidFill>
              </a:rPr>
              <a:t>TIME</a:t>
            </a:r>
            <a:r>
              <a:rPr lang="en-US" sz="3200" dirty="0"/>
              <a:t> and </a:t>
            </a:r>
            <a:r>
              <a:rPr lang="en-US" sz="3200" dirty="0">
                <a:solidFill>
                  <a:srgbClr val="0000CC"/>
                </a:solidFill>
              </a:rPr>
              <a:t>SPACE </a:t>
            </a:r>
            <a:r>
              <a:rPr lang="en-US" sz="3200" dirty="0"/>
              <a:t>it uses.  </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8545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Algorithms Notation</a:t>
            </a:r>
          </a:p>
        </p:txBody>
      </p:sp>
      <p:sp>
        <p:nvSpPr>
          <p:cNvPr id="7" name="TextBox 6"/>
          <p:cNvSpPr txBox="1"/>
          <p:nvPr/>
        </p:nvSpPr>
        <p:spPr>
          <a:xfrm>
            <a:off x="78377" y="993520"/>
            <a:ext cx="8929147" cy="5847755"/>
          </a:xfrm>
          <a:prstGeom prst="rect">
            <a:avLst/>
          </a:prstGeom>
          <a:noFill/>
          <a:ln>
            <a:solidFill>
              <a:srgbClr val="FF0000"/>
            </a:solidFill>
          </a:ln>
        </p:spPr>
        <p:txBody>
          <a:bodyPr wrap="square" rtlCol="0">
            <a:spAutoFit/>
          </a:bodyPr>
          <a:lstStyle/>
          <a:p>
            <a:pPr algn="just"/>
            <a:r>
              <a:rPr lang="en-US" sz="2200" dirty="0"/>
              <a:t>(Largest Element in Array) A nonempty array </a:t>
            </a:r>
            <a:r>
              <a:rPr lang="en-US" sz="2200" b="1" dirty="0"/>
              <a:t>DATA</a:t>
            </a:r>
            <a:r>
              <a:rPr lang="en-US" sz="2200" dirty="0"/>
              <a:t> with </a:t>
            </a:r>
            <a:r>
              <a:rPr lang="en-US" sz="2200" b="1" dirty="0"/>
              <a:t>N</a:t>
            </a:r>
            <a:r>
              <a:rPr lang="en-US" sz="2200" dirty="0"/>
              <a:t> numerical values is given. This algorithm finds the location </a:t>
            </a:r>
            <a:r>
              <a:rPr lang="en-US" sz="2200" b="1" dirty="0"/>
              <a:t>LOC </a:t>
            </a:r>
            <a:r>
              <a:rPr lang="en-US" sz="2200" dirty="0"/>
              <a:t>and the value </a:t>
            </a:r>
            <a:r>
              <a:rPr lang="en-US" sz="2200" b="1" dirty="0"/>
              <a:t>MAX</a:t>
            </a:r>
            <a:r>
              <a:rPr lang="en-US" sz="2200" dirty="0"/>
              <a:t> of the largest element of </a:t>
            </a:r>
            <a:r>
              <a:rPr lang="en-US" sz="2200" b="1" dirty="0"/>
              <a:t>DATA</a:t>
            </a:r>
            <a:r>
              <a:rPr lang="en-US" sz="2200" dirty="0"/>
              <a:t>. The variable </a:t>
            </a:r>
            <a:r>
              <a:rPr lang="en-US" sz="2200" b="1" dirty="0"/>
              <a:t>K</a:t>
            </a:r>
            <a:r>
              <a:rPr lang="en-US" sz="2200" dirty="0"/>
              <a:t> is used as  counter.</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1.   [Initialize] Set K:=1, LOC:=1 and MAX := DATA[1].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2.   [Increment counter.] Set K:=K+1.</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3.   [Test counter.] If K&gt;N, then:</a:t>
            </a:r>
          </a:p>
          <a:p>
            <a:pPr lvl="3" algn="just">
              <a:lnSpc>
                <a:spcPct val="200000"/>
              </a:lnSpc>
            </a:pPr>
            <a:r>
              <a:rPr lang="en-US" sz="2200" b="1" dirty="0">
                <a:solidFill>
                  <a:srgbClr val="00B050"/>
                </a:solidFill>
                <a:effectLst>
                  <a:outerShdw blurRad="38100" dist="38100" dir="2700000" algn="tl">
                    <a:srgbClr val="000000">
                      <a:alpha val="43137"/>
                    </a:srgbClr>
                  </a:outerShdw>
                </a:effectLst>
              </a:rPr>
              <a:t>Write</a:t>
            </a:r>
            <a:r>
              <a:rPr lang="en-US" sz="2200" b="1" dirty="0">
                <a:effectLst>
                  <a:outerShdw blurRad="38100" dist="38100" dir="2700000" algn="tl">
                    <a:srgbClr val="000000">
                      <a:alpha val="43137"/>
                    </a:srgbClr>
                  </a:outerShdw>
                </a:effectLst>
              </a:rPr>
              <a:t>: LOC, MAX, and Exit.</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4. [Compare and update.] If MAX&lt;DATA[K], then: </a:t>
            </a:r>
          </a:p>
          <a:p>
            <a:pPr algn="just">
              <a:lnSpc>
                <a:spcPct val="200000"/>
              </a:lnSpc>
            </a:pPr>
            <a:r>
              <a:rPr lang="en-US" sz="2200" b="1" dirty="0">
                <a:effectLst>
                  <a:outerShdw blurRad="38100" dist="38100" dir="2700000" algn="tl">
                    <a:srgbClr val="000000">
                      <a:alpha val="43137"/>
                    </a:srgbClr>
                  </a:outerShdw>
                </a:effectLst>
              </a:rPr>
              <a:t>	        Set LOC:=K and MAX := DATA[K].</a:t>
            </a:r>
          </a:p>
          <a:p>
            <a:pPr marL="285750" indent="-285750" algn="just">
              <a:lnSpc>
                <a:spcPct val="200000"/>
              </a:lnSpc>
              <a:buFont typeface="Arial" charset="0"/>
              <a:buChar char="•"/>
            </a:pPr>
            <a:r>
              <a:rPr lang="en-US" sz="2200" b="1" dirty="0">
                <a:effectLst>
                  <a:outerShdw blurRad="38100" dist="38100" dir="2700000" algn="tl">
                    <a:srgbClr val="000000">
                      <a:alpha val="43137"/>
                    </a:srgbClr>
                  </a:outerShdw>
                </a:effectLst>
              </a:rPr>
              <a:t>Step 5. [Repeat loop.] Go to Step 2.</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44394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1" y="3958046"/>
            <a:ext cx="9144000" cy="2554545"/>
          </a:xfrm>
          <a:prstGeom prst="rect">
            <a:avLst/>
          </a:prstGeom>
          <a:noFill/>
        </p:spPr>
        <p:txBody>
          <a:bodyPr wrap="square" rtlCol="0">
            <a:spAutoFit/>
          </a:bodyPr>
          <a:lstStyle/>
          <a:p>
            <a:pPr marL="285750" indent="-285750">
              <a:buFont typeface="Wingdings" charset="2"/>
              <a:buChar char="ü"/>
            </a:pPr>
            <a:r>
              <a:rPr lang="en-US" sz="2000" dirty="0">
                <a:solidFill>
                  <a:srgbClr val="0000CC"/>
                </a:solidFill>
              </a:rPr>
              <a:t>The Steps of the algorithm are executed one after the other, beginning with </a:t>
            </a:r>
            <a:r>
              <a:rPr lang="en-US" sz="2000" b="1" dirty="0">
                <a:solidFill>
                  <a:srgbClr val="FF0000"/>
                </a:solidFill>
              </a:rPr>
              <a:t>Step 1</a:t>
            </a:r>
          </a:p>
          <a:p>
            <a:pPr marL="285750" indent="-285750">
              <a:buFont typeface="Wingdings" charset="2"/>
              <a:buChar char="ü"/>
            </a:pPr>
            <a:r>
              <a:rPr lang="en-US" sz="2000" dirty="0">
                <a:solidFill>
                  <a:srgbClr val="0000CC"/>
                </a:solidFill>
              </a:rPr>
              <a:t>Control may be transferred to </a:t>
            </a:r>
            <a:r>
              <a:rPr lang="en-US" sz="2000" b="1" dirty="0">
                <a:solidFill>
                  <a:srgbClr val="FF0000"/>
                </a:solidFill>
              </a:rPr>
              <a:t>Step n</a:t>
            </a:r>
            <a:r>
              <a:rPr lang="en-US" sz="2000" dirty="0">
                <a:solidFill>
                  <a:srgbClr val="0000CC"/>
                </a:solidFill>
              </a:rPr>
              <a:t> of the algorithm by the statement “</a:t>
            </a:r>
            <a:r>
              <a:rPr lang="en-US" sz="2000" b="1" i="1" dirty="0">
                <a:solidFill>
                  <a:srgbClr val="FF0000"/>
                </a:solidFill>
              </a:rPr>
              <a:t>Go to Step n</a:t>
            </a:r>
            <a:r>
              <a:rPr lang="en-US" sz="2000" dirty="0">
                <a:solidFill>
                  <a:srgbClr val="0000CC"/>
                </a:solidFill>
              </a:rPr>
              <a:t>”</a:t>
            </a:r>
          </a:p>
          <a:p>
            <a:pPr marL="285750" indent="-285750">
              <a:buFont typeface="Wingdings" charset="2"/>
              <a:buChar char="ü"/>
            </a:pPr>
            <a:r>
              <a:rPr lang="en-US" sz="2000" dirty="0">
                <a:solidFill>
                  <a:srgbClr val="0000CC"/>
                </a:solidFill>
              </a:rPr>
              <a:t>If several statements appear in the same step, e.g.,</a:t>
            </a:r>
          </a:p>
          <a:p>
            <a:pPr lvl="5"/>
            <a:r>
              <a:rPr lang="en-US" sz="2000" dirty="0"/>
              <a:t>Set K:=1, LOC:=1 and MAX := DATA[1].</a:t>
            </a:r>
          </a:p>
          <a:p>
            <a:pPr lvl="5"/>
            <a:r>
              <a:rPr lang="en-US" sz="2000" dirty="0">
                <a:solidFill>
                  <a:srgbClr val="0000CC"/>
                </a:solidFill>
              </a:rPr>
              <a:t>                                    then they are executed from </a:t>
            </a:r>
            <a:r>
              <a:rPr lang="en-US" sz="2000" b="1" dirty="0">
                <a:solidFill>
                  <a:srgbClr val="FF0000"/>
                </a:solidFill>
              </a:rPr>
              <a:t>LEFT TO RIGHT</a:t>
            </a:r>
          </a:p>
          <a:p>
            <a:pPr marL="342900" indent="-342900">
              <a:buFont typeface="Wingdings" charset="2"/>
              <a:buChar char="ü"/>
            </a:pPr>
            <a:r>
              <a:rPr lang="en-US" sz="2000" dirty="0">
                <a:solidFill>
                  <a:srgbClr val="0000CC"/>
                </a:solidFill>
              </a:rPr>
              <a:t>The algorithm is completed when the statement</a:t>
            </a:r>
          </a:p>
          <a:p>
            <a:pPr lvl="6"/>
            <a:r>
              <a:rPr lang="en-US" sz="2000" dirty="0"/>
              <a:t>Exit. </a:t>
            </a:r>
            <a:r>
              <a:rPr lang="en-US" sz="2000" dirty="0">
                <a:solidFill>
                  <a:srgbClr val="0000CC"/>
                </a:solidFill>
              </a:rPr>
              <a:t>Is encountered.  </a:t>
            </a:r>
          </a:p>
        </p:txBody>
      </p:sp>
    </p:spTree>
    <p:extLst>
      <p:ext uri="{BB962C8B-B14F-4D97-AF65-F5344CB8AC3E}">
        <p14:creationId xmlns:p14="http://schemas.microsoft.com/office/powerpoint/2010/main" val="7680718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631490"/>
          </a:xfrm>
          <a:prstGeom prst="rect">
            <a:avLst/>
          </a:prstGeom>
          <a:noFill/>
        </p:spPr>
        <p:txBody>
          <a:bodyPr wrap="square" rtlCol="0">
            <a:spAutoFit/>
          </a:bodyPr>
          <a:lstStyle/>
          <a:p>
            <a:pPr marL="285750" indent="-285750" algn="just">
              <a:lnSpc>
                <a:spcPct val="150000"/>
              </a:lnSpc>
              <a:buFont typeface="Wingdings" charset="2"/>
              <a:buChar char="ü"/>
            </a:pPr>
            <a:r>
              <a:rPr lang="en-US" sz="2200" dirty="0">
                <a:solidFill>
                  <a:srgbClr val="0000CC"/>
                </a:solidFill>
              </a:rPr>
              <a:t>The </a:t>
            </a:r>
            <a:r>
              <a:rPr lang="en-US" sz="2200" dirty="0">
                <a:solidFill>
                  <a:srgbClr val="00B050"/>
                </a:solidFill>
              </a:rPr>
              <a:t>[comment] </a:t>
            </a:r>
            <a:r>
              <a:rPr lang="en-US" sz="2200" dirty="0">
                <a:solidFill>
                  <a:srgbClr val="0000CC"/>
                </a:solidFill>
              </a:rPr>
              <a:t>will usually appear at the beginning or the end of the step.</a:t>
            </a:r>
          </a:p>
          <a:p>
            <a:pPr marL="285750" indent="-285750" algn="just">
              <a:lnSpc>
                <a:spcPct val="150000"/>
              </a:lnSpc>
              <a:buFont typeface="Wingdings" charset="2"/>
              <a:buChar char="ü"/>
            </a:pPr>
            <a:r>
              <a:rPr lang="en-US" sz="2200" dirty="0">
                <a:solidFill>
                  <a:srgbClr val="0000CC"/>
                </a:solidFill>
              </a:rPr>
              <a:t>Variable names will use capital letters as in </a:t>
            </a:r>
            <a:r>
              <a:rPr lang="en-US" sz="2200" dirty="0"/>
              <a:t>MAX</a:t>
            </a:r>
            <a:r>
              <a:rPr lang="en-US" sz="2200" dirty="0">
                <a:solidFill>
                  <a:srgbClr val="0000CC"/>
                </a:solidFill>
              </a:rPr>
              <a:t> and </a:t>
            </a:r>
            <a:r>
              <a:rPr lang="en-US" sz="2200" dirty="0"/>
              <a:t>DATA</a:t>
            </a:r>
            <a:r>
              <a:rPr lang="en-US" sz="2200" dirty="0">
                <a:solidFill>
                  <a:srgbClr val="0000CC"/>
                </a:solidFill>
              </a:rPr>
              <a:t>.</a:t>
            </a:r>
          </a:p>
          <a:p>
            <a:pPr marL="1257300" lvl="2" indent="-342900" algn="just">
              <a:lnSpc>
                <a:spcPct val="150000"/>
              </a:lnSpc>
              <a:buFont typeface="Wingdings" charset="2"/>
              <a:buChar char="Ø"/>
            </a:pPr>
            <a:r>
              <a:rPr lang="en-US" sz="2200" dirty="0">
                <a:solidFill>
                  <a:srgbClr val="FF0000"/>
                </a:solidFill>
              </a:rPr>
              <a:t>Single-letter names of variables used as counters or subscripts </a:t>
            </a:r>
            <a:r>
              <a:rPr lang="en-US" sz="2200" dirty="0">
                <a:solidFill>
                  <a:srgbClr val="0000CC"/>
                </a:solidFill>
              </a:rPr>
              <a:t>will also be capitalized in the algorithms (K and N, for example).</a:t>
            </a:r>
          </a:p>
          <a:p>
            <a:pPr marL="285750" indent="-285750" algn="just">
              <a:lnSpc>
                <a:spcPct val="150000"/>
              </a:lnSpc>
              <a:buFont typeface="Wingdings" charset="2"/>
              <a:buChar char="ü"/>
            </a:pP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458540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Algorithms Notation</a:t>
            </a:r>
          </a:p>
        </p:txBody>
      </p:sp>
      <p:sp>
        <p:nvSpPr>
          <p:cNvPr id="6" name="TextBox 5"/>
          <p:cNvSpPr txBox="1"/>
          <p:nvPr/>
        </p:nvSpPr>
        <p:spPr>
          <a:xfrm>
            <a:off x="78377" y="621711"/>
            <a:ext cx="8929147" cy="3170099"/>
          </a:xfrm>
          <a:prstGeom prst="rect">
            <a:avLst/>
          </a:prstGeom>
          <a:noFill/>
          <a:ln>
            <a:solidFill>
              <a:srgbClr val="FF0000"/>
            </a:solidFill>
          </a:ln>
        </p:spPr>
        <p:txBody>
          <a:bodyPr wrap="square" rtlCol="0">
            <a:spAutoFit/>
          </a:bodyPr>
          <a:lstStyle/>
          <a:p>
            <a:pPr algn="just"/>
            <a:r>
              <a:rPr lang="en-US" sz="2000" dirty="0"/>
              <a:t>(Largest Element in Array) A nonempty array </a:t>
            </a:r>
            <a:r>
              <a:rPr lang="en-US" sz="2000" b="1" dirty="0"/>
              <a:t>DATA</a:t>
            </a:r>
            <a:r>
              <a:rPr lang="en-US" sz="2000" dirty="0"/>
              <a:t> with </a:t>
            </a:r>
            <a:r>
              <a:rPr lang="en-US" sz="2000" b="1" dirty="0"/>
              <a:t>N</a:t>
            </a:r>
            <a:r>
              <a:rPr lang="en-US" sz="2000" dirty="0"/>
              <a:t> numerical values is given. This algorithm finds the location </a:t>
            </a:r>
            <a:r>
              <a:rPr lang="en-US" sz="2000" b="1" dirty="0"/>
              <a:t>LOC </a:t>
            </a:r>
            <a:r>
              <a:rPr lang="en-US" sz="2000" dirty="0"/>
              <a:t>and the value </a:t>
            </a:r>
            <a:r>
              <a:rPr lang="en-US" sz="2000" b="1" dirty="0"/>
              <a:t>MAX</a:t>
            </a:r>
            <a:r>
              <a:rPr lang="en-US" sz="2000" dirty="0"/>
              <a:t> of the largest element of </a:t>
            </a:r>
            <a:r>
              <a:rPr lang="en-US" sz="2000" b="1" dirty="0"/>
              <a:t>DATA</a:t>
            </a:r>
            <a:r>
              <a:rPr lang="en-US" sz="2000" dirty="0"/>
              <a:t>. The variable </a:t>
            </a:r>
            <a:r>
              <a:rPr lang="en-US" sz="2000" b="1" dirty="0"/>
              <a:t>K</a:t>
            </a:r>
            <a:r>
              <a:rPr lang="en-US" sz="2000" dirty="0"/>
              <a:t> is used as  counter.</a:t>
            </a:r>
          </a:p>
          <a:p>
            <a:pPr marL="285750" indent="-285750" algn="just">
              <a:buFont typeface="Arial" charset="0"/>
              <a:buChar char="•"/>
            </a:pPr>
            <a:r>
              <a:rPr lang="en-US" sz="2000" dirty="0"/>
              <a:t>Step 1.   [Initialize] Set K:=1, LOC:=1 and MAX := DATA[1].</a:t>
            </a:r>
          </a:p>
          <a:p>
            <a:pPr marL="285750" indent="-285750" algn="just">
              <a:buFont typeface="Arial" charset="0"/>
              <a:buChar char="•"/>
            </a:pPr>
            <a:r>
              <a:rPr lang="en-US" sz="2000" dirty="0"/>
              <a:t>Step 2.   [Increment counter.] Set K:=K+1.</a:t>
            </a:r>
          </a:p>
          <a:p>
            <a:pPr marL="285750" indent="-285750" algn="just">
              <a:buFont typeface="Arial" charset="0"/>
              <a:buChar char="•"/>
            </a:pPr>
            <a:r>
              <a:rPr lang="en-US" sz="2000" dirty="0"/>
              <a:t>Step 3.   [Test counter.] If K&gt;N, then:</a:t>
            </a:r>
          </a:p>
          <a:p>
            <a:pPr lvl="3" algn="just"/>
            <a:r>
              <a:rPr lang="en-US" sz="2000" b="1" dirty="0">
                <a:solidFill>
                  <a:srgbClr val="00B050"/>
                </a:solidFill>
              </a:rPr>
              <a:t>Write</a:t>
            </a:r>
            <a:r>
              <a:rPr lang="en-US" sz="2000" dirty="0"/>
              <a:t>: LOC, MAX, and Exit.</a:t>
            </a:r>
          </a:p>
          <a:p>
            <a:pPr marL="285750" indent="-285750" algn="just">
              <a:buFont typeface="Arial" charset="0"/>
              <a:buChar char="•"/>
            </a:pPr>
            <a:r>
              <a:rPr lang="en-US" sz="2000" dirty="0"/>
              <a:t>Step 4. [Compare and update.] If MAX&lt;DATA[K], then: </a:t>
            </a:r>
          </a:p>
          <a:p>
            <a:pPr algn="just"/>
            <a:r>
              <a:rPr lang="en-US" sz="2000" dirty="0"/>
              <a:t>	        Set LOC:=K and MAX := DATA[K].</a:t>
            </a:r>
          </a:p>
          <a:p>
            <a:pPr marL="285750" indent="-285750" algn="just">
              <a:buFont typeface="Arial" charset="0"/>
              <a:buChar char="•"/>
            </a:pPr>
            <a:r>
              <a:rPr lang="en-US" sz="2000" dirty="0"/>
              <a:t>Step5. [Repeat loop.] Go to Step 2.</a:t>
            </a:r>
          </a:p>
        </p:txBody>
      </p:sp>
      <p:sp>
        <p:nvSpPr>
          <p:cNvPr id="7" name="TextBox 6"/>
          <p:cNvSpPr txBox="1"/>
          <p:nvPr/>
        </p:nvSpPr>
        <p:spPr>
          <a:xfrm>
            <a:off x="78377" y="3958046"/>
            <a:ext cx="9065623" cy="2800767"/>
          </a:xfrm>
          <a:prstGeom prst="rect">
            <a:avLst/>
          </a:prstGeom>
          <a:noFill/>
        </p:spPr>
        <p:txBody>
          <a:bodyPr wrap="square" rtlCol="0">
            <a:spAutoFit/>
          </a:bodyPr>
          <a:lstStyle/>
          <a:p>
            <a:pPr marL="285750" indent="-285750">
              <a:buFont typeface="Wingdings" charset="2"/>
              <a:buChar char="ü"/>
            </a:pPr>
            <a:r>
              <a:rPr lang="en-US" sz="2200" dirty="0">
                <a:solidFill>
                  <a:srgbClr val="0000CC"/>
                </a:solidFill>
              </a:rPr>
              <a:t>Assignment statements will use the dots-equal notation (:=). </a:t>
            </a:r>
          </a:p>
          <a:p>
            <a:pPr lvl="1"/>
            <a:r>
              <a:rPr lang="en-US" sz="2200" dirty="0">
                <a:solidFill>
                  <a:srgbClr val="0000CC"/>
                </a:solidFill>
              </a:rPr>
              <a:t>For example,</a:t>
            </a:r>
            <a:r>
              <a:rPr lang="en-US" sz="2200" dirty="0"/>
              <a:t> MAX := DATA[1]. </a:t>
            </a:r>
            <a:r>
              <a:rPr lang="en-US" sz="2200" dirty="0">
                <a:solidFill>
                  <a:srgbClr val="0000CC"/>
                </a:solidFill>
              </a:rPr>
              <a:t>( Some time ← or = is used for this operation</a:t>
            </a:r>
          </a:p>
          <a:p>
            <a:pPr marL="342900" indent="-342900">
              <a:buFont typeface="Wingdings" charset="2"/>
              <a:buChar char="ü"/>
            </a:pPr>
            <a:r>
              <a:rPr lang="en-US" sz="2200" dirty="0">
                <a:solidFill>
                  <a:srgbClr val="0000CC"/>
                </a:solidFill>
              </a:rPr>
              <a:t>Data may be input and assigned to variables by means of a </a:t>
            </a:r>
            <a:r>
              <a:rPr lang="en-US" sz="2200" dirty="0">
                <a:solidFill>
                  <a:srgbClr val="00B050"/>
                </a:solidFill>
              </a:rPr>
              <a:t>Read</a:t>
            </a:r>
            <a:r>
              <a:rPr lang="en-US" sz="2200" dirty="0">
                <a:solidFill>
                  <a:srgbClr val="0000CC"/>
                </a:solidFill>
              </a:rPr>
              <a:t> statement</a:t>
            </a:r>
          </a:p>
          <a:p>
            <a:pPr lvl="2"/>
            <a:r>
              <a:rPr lang="en-US" sz="2200" dirty="0">
                <a:solidFill>
                  <a:srgbClr val="0000CC"/>
                </a:solidFill>
              </a:rPr>
              <a:t>For example, </a:t>
            </a:r>
            <a:r>
              <a:rPr lang="en-US" sz="2200" dirty="0"/>
              <a:t>Read: Variable names</a:t>
            </a:r>
          </a:p>
          <a:p>
            <a:pPr marL="342900" indent="-342900">
              <a:buFont typeface="Wingdings" charset="2"/>
              <a:buChar char="ü"/>
            </a:pPr>
            <a:r>
              <a:rPr lang="en-US" sz="2200" dirty="0">
                <a:solidFill>
                  <a:srgbClr val="0000CC"/>
                </a:solidFill>
              </a:rPr>
              <a:t>Similarly, data in variable may be output by mean of a</a:t>
            </a:r>
            <a:r>
              <a:rPr lang="en-US" sz="2200" dirty="0"/>
              <a:t> </a:t>
            </a:r>
            <a:r>
              <a:rPr lang="en-US" sz="2200" b="1" dirty="0">
                <a:solidFill>
                  <a:srgbClr val="FF0000"/>
                </a:solidFill>
              </a:rPr>
              <a:t>Write</a:t>
            </a:r>
            <a:r>
              <a:rPr lang="en-US" sz="2200" dirty="0"/>
              <a:t> </a:t>
            </a:r>
            <a:r>
              <a:rPr lang="en-US" sz="2200" dirty="0">
                <a:solidFill>
                  <a:srgbClr val="0000CC"/>
                </a:solidFill>
              </a:rPr>
              <a:t>or</a:t>
            </a:r>
            <a:r>
              <a:rPr lang="en-US" sz="2200" dirty="0"/>
              <a:t> </a:t>
            </a:r>
            <a:r>
              <a:rPr lang="en-US" sz="2200" b="1" dirty="0">
                <a:solidFill>
                  <a:srgbClr val="FF0000"/>
                </a:solidFill>
              </a:rPr>
              <a:t>Print</a:t>
            </a:r>
            <a:r>
              <a:rPr lang="en-US" sz="2200" dirty="0"/>
              <a:t> </a:t>
            </a:r>
            <a:r>
              <a:rPr lang="en-US" sz="2200" dirty="0">
                <a:solidFill>
                  <a:srgbClr val="0000CC"/>
                </a:solidFill>
              </a:rPr>
              <a:t>statement</a:t>
            </a:r>
          </a:p>
          <a:p>
            <a:pPr lvl="2"/>
            <a:r>
              <a:rPr lang="en-US" sz="2200" dirty="0"/>
              <a:t>For example, Write: Message and / or variable names.</a:t>
            </a:r>
            <a:endParaRPr lang="en-US" sz="2200" dirty="0">
              <a:solidFill>
                <a:srgbClr val="0000CC"/>
              </a:solidFill>
            </a:endParaRP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185723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099" y="682892"/>
            <a:ext cx="9065623" cy="6001643"/>
          </a:xfrm>
          <a:prstGeom prst="rect">
            <a:avLst/>
          </a:prstGeom>
          <a:noFill/>
        </p:spPr>
        <p:txBody>
          <a:bodyPr wrap="square" rtlCol="0">
            <a:spAutoFit/>
          </a:bodyPr>
          <a:lstStyle/>
          <a:p>
            <a:pPr algn="just"/>
            <a:r>
              <a:rPr lang="en-US" sz="2400" dirty="0"/>
              <a:t>The complexity of an algorithm is the function which gives the running time and/or space in terms of the input size.</a:t>
            </a:r>
          </a:p>
          <a:p>
            <a:pPr algn="just"/>
            <a:endParaRPr lang="en-US" sz="2400" dirty="0"/>
          </a:p>
          <a:p>
            <a:pPr algn="just"/>
            <a:r>
              <a:rPr lang="en-US" sz="2400" dirty="0"/>
              <a:t>In order to compare algorithms, we must have some criteria to measure the efficiency of a algorithm.</a:t>
            </a:r>
          </a:p>
          <a:p>
            <a:pPr algn="just"/>
            <a:endParaRPr lang="en-US" sz="2400" dirty="0"/>
          </a:p>
          <a:p>
            <a:pPr algn="just"/>
            <a:r>
              <a:rPr lang="en-US" sz="2400" dirty="0"/>
              <a:t>Suppose </a:t>
            </a:r>
            <a:r>
              <a:rPr lang="en-US" sz="2400" b="1" i="1" dirty="0">
                <a:solidFill>
                  <a:srgbClr val="0000CC"/>
                </a:solidFill>
              </a:rPr>
              <a:t>M</a:t>
            </a:r>
            <a:r>
              <a:rPr lang="en-US" sz="2400" dirty="0"/>
              <a:t> is an algorithm, and suppose</a:t>
            </a:r>
            <a:r>
              <a:rPr lang="en-US" sz="2400" i="1" dirty="0">
                <a:solidFill>
                  <a:srgbClr val="0000CC"/>
                </a:solidFill>
              </a:rPr>
              <a:t> </a:t>
            </a:r>
            <a:r>
              <a:rPr lang="en-US" sz="2400" b="1" i="1" dirty="0">
                <a:solidFill>
                  <a:srgbClr val="0000CC"/>
                </a:solidFill>
              </a:rPr>
              <a:t>n</a:t>
            </a:r>
            <a:r>
              <a:rPr lang="en-US" sz="2400" i="1" dirty="0">
                <a:solidFill>
                  <a:srgbClr val="0000CC"/>
                </a:solidFill>
              </a:rPr>
              <a:t> </a:t>
            </a:r>
            <a:r>
              <a:rPr lang="en-US" sz="2400" dirty="0"/>
              <a:t>is the size of the input data.</a:t>
            </a:r>
          </a:p>
          <a:p>
            <a:pPr algn="just"/>
            <a:endParaRPr lang="en-US" sz="2400" dirty="0"/>
          </a:p>
          <a:p>
            <a:pPr algn="just"/>
            <a:r>
              <a:rPr lang="en-US" sz="2400" dirty="0"/>
              <a:t>	The </a:t>
            </a:r>
            <a:r>
              <a:rPr lang="en-US" sz="2400" b="1" i="1" dirty="0">
                <a:solidFill>
                  <a:srgbClr val="0000CC"/>
                </a:solidFill>
              </a:rPr>
              <a:t>TIME</a:t>
            </a:r>
            <a:r>
              <a:rPr lang="en-US" sz="2400" dirty="0"/>
              <a:t> and </a:t>
            </a:r>
            <a:r>
              <a:rPr lang="en-US" sz="2400" b="1" i="1" dirty="0">
                <a:solidFill>
                  <a:srgbClr val="0000CC"/>
                </a:solidFill>
              </a:rPr>
              <a:t>SPACE</a:t>
            </a:r>
            <a:r>
              <a:rPr lang="en-US" sz="2400" dirty="0"/>
              <a:t> used by the algorithm M are the two main measures for the efficiency of </a:t>
            </a:r>
            <a:r>
              <a:rPr lang="en-US" sz="2400" i="1" dirty="0">
                <a:solidFill>
                  <a:srgbClr val="0000CC"/>
                </a:solidFill>
              </a:rPr>
              <a:t>M.</a:t>
            </a:r>
          </a:p>
          <a:p>
            <a:pPr algn="just"/>
            <a:endParaRPr lang="en-US" sz="2400" i="1" dirty="0">
              <a:solidFill>
                <a:srgbClr val="0000CC"/>
              </a:solidFill>
            </a:endParaRPr>
          </a:p>
          <a:p>
            <a:pPr algn="just"/>
            <a:r>
              <a:rPr lang="en-US" sz="2400" dirty="0"/>
              <a:t>The</a:t>
            </a:r>
            <a:r>
              <a:rPr lang="en-US" sz="2400" dirty="0">
                <a:solidFill>
                  <a:srgbClr val="0000CC"/>
                </a:solidFill>
              </a:rPr>
              <a:t> </a:t>
            </a:r>
            <a:r>
              <a:rPr lang="en-US" sz="2400" b="1" dirty="0">
                <a:solidFill>
                  <a:srgbClr val="0000CC"/>
                </a:solidFill>
              </a:rPr>
              <a:t>TIME</a:t>
            </a:r>
            <a:r>
              <a:rPr lang="en-US" sz="2400" dirty="0">
                <a:solidFill>
                  <a:srgbClr val="0000CC"/>
                </a:solidFill>
              </a:rPr>
              <a:t> </a:t>
            </a:r>
            <a:r>
              <a:rPr lang="en-US" sz="2400" dirty="0"/>
              <a:t>is measured by counting the number of key operation-in sorting and searching algorithms. (the # of comparison)</a:t>
            </a:r>
          </a:p>
          <a:p>
            <a:pPr algn="just"/>
            <a:endParaRPr lang="en-US" sz="2400" dirty="0"/>
          </a:p>
          <a:p>
            <a:pPr algn="just"/>
            <a:r>
              <a:rPr lang="en-US" sz="2400" dirty="0"/>
              <a:t>The </a:t>
            </a:r>
            <a:r>
              <a:rPr lang="en-US" sz="2400" b="1" dirty="0">
                <a:solidFill>
                  <a:srgbClr val="0000CC"/>
                </a:solidFill>
              </a:rPr>
              <a:t>SPACE</a:t>
            </a:r>
            <a:r>
              <a:rPr lang="en-US" sz="2400" dirty="0"/>
              <a:t> is measured by counting the maximum of memory needed by the algorithm</a:t>
            </a:r>
          </a:p>
        </p:txBody>
      </p:sp>
      <p:sp>
        <p:nvSpPr>
          <p:cNvPr id="6" name="TextBox 5"/>
          <p:cNvSpPr txBox="1"/>
          <p:nvPr/>
        </p:nvSpPr>
        <p:spPr>
          <a:xfrm>
            <a:off x="78377" y="20113"/>
            <a:ext cx="5329646" cy="523220"/>
          </a:xfrm>
          <a:prstGeom prst="rect">
            <a:avLst/>
          </a:prstGeom>
          <a:noFill/>
        </p:spPr>
        <p:txBody>
          <a:bodyPr wrap="square" rtlCol="0">
            <a:spAutoFit/>
          </a:bodyPr>
          <a:lstStyle/>
          <a:p>
            <a:r>
              <a:rPr lang="en-US" sz="2800" dirty="0">
                <a:solidFill>
                  <a:srgbClr val="FF0000"/>
                </a:solidFill>
              </a:rPr>
              <a:t>Complexity of Algorithms</a:t>
            </a: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49741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1000"/>
                                        <p:tgtEl>
                                          <p:spTgt spid="5">
                                            <p:txEl>
                                              <p:pRg st="2" end="2"/>
                                            </p:txEl>
                                          </p:spTgt>
                                        </p:tgtEl>
                                      </p:cBhvr>
                                    </p:animEffect>
                                    <p:anim calcmode="lin" valueType="num">
                                      <p:cBhvr>
                                        <p:cTn id="15"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 calcmode="lin" valueType="num">
                                      <p:cBhvr additive="base">
                                        <p:cTn id="2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1000"/>
                                        <p:tgtEl>
                                          <p:spTgt spid="5">
                                            <p:txEl>
                                              <p:pRg st="6" end="6"/>
                                            </p:txEl>
                                          </p:spTgt>
                                        </p:tgtEl>
                                      </p:cBhvr>
                                    </p:animEffect>
                                    <p:anim calcmode="lin" valueType="num">
                                      <p:cBhvr>
                                        <p:cTn id="28"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29"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1000"/>
                                        <p:tgtEl>
                                          <p:spTgt spid="5">
                                            <p:txEl>
                                              <p:pRg st="8" end="8"/>
                                            </p:txEl>
                                          </p:spTgt>
                                        </p:tgtEl>
                                      </p:cBhvr>
                                    </p:animEffect>
                                    <p:anim calcmode="lin" valueType="num">
                                      <p:cBhvr>
                                        <p:cTn id="35"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36"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1000"/>
                                        <p:tgtEl>
                                          <p:spTgt spid="5">
                                            <p:txEl>
                                              <p:pRg st="10" end="10"/>
                                            </p:txEl>
                                          </p:spTgt>
                                        </p:tgtEl>
                                      </p:cBhvr>
                                    </p:animEffect>
                                    <p:anim calcmode="lin" valueType="num">
                                      <p:cBhvr>
                                        <p:cTn id="42" dur="1000" fill="hold"/>
                                        <p:tgtEl>
                                          <p:spTgt spid="5">
                                            <p:txEl>
                                              <p:pRg st="10" end="10"/>
                                            </p:txEl>
                                          </p:spTgt>
                                        </p:tgtEl>
                                        <p:attrNameLst>
                                          <p:attrName>ppt_x</p:attrName>
                                        </p:attrNameLst>
                                      </p:cBhvr>
                                      <p:tavLst>
                                        <p:tav tm="0">
                                          <p:val>
                                            <p:strVal val="#ppt_x"/>
                                          </p:val>
                                        </p:tav>
                                        <p:tav tm="100000">
                                          <p:val>
                                            <p:strVal val="#ppt_x"/>
                                          </p:val>
                                        </p:tav>
                                      </p:tavLst>
                                    </p:anim>
                                    <p:anim calcmode="lin" valueType="num">
                                      <p:cBhvr>
                                        <p:cTn id="43" dur="1000" fill="hold"/>
                                        <p:tgtEl>
                                          <p:spTgt spid="5">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t="8374" r="8090" b="3908"/>
          <a:stretch/>
        </p:blipFill>
        <p:spPr>
          <a:xfrm>
            <a:off x="2207810" y="461670"/>
            <a:ext cx="4576447" cy="6079447"/>
          </a:xfrm>
          <a:prstGeom prst="rect">
            <a:avLst/>
          </a:prstGeom>
          <a:ln>
            <a:solidFill>
              <a:srgbClr val="FF0000"/>
            </a:solidFill>
          </a:ln>
        </p:spPr>
      </p:pic>
      <p:sp>
        <p:nvSpPr>
          <p:cNvPr id="7" name="TextBox 6"/>
          <p:cNvSpPr txBox="1"/>
          <p:nvPr/>
        </p:nvSpPr>
        <p:spPr>
          <a:xfrm>
            <a:off x="78377" y="20113"/>
            <a:ext cx="5329646" cy="584775"/>
          </a:xfrm>
          <a:prstGeom prst="rect">
            <a:avLst/>
          </a:prstGeom>
          <a:noFill/>
        </p:spPr>
        <p:txBody>
          <a:bodyPr wrap="square" rtlCol="0">
            <a:spAutoFit/>
          </a:bodyPr>
          <a:lstStyle/>
          <a:p>
            <a:r>
              <a:rPr lang="en-US" sz="3200" b="1" dirty="0">
                <a:solidFill>
                  <a:srgbClr val="FF0000"/>
                </a:solidFill>
              </a:rPr>
              <a:t>Flowcharts</a:t>
            </a:r>
          </a:p>
        </p:txBody>
      </p:sp>
      <p:grpSp>
        <p:nvGrpSpPr>
          <p:cNvPr id="10" name="Group 9"/>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978879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D4C54B-CB7B-F19D-427C-A8AA360994E4}"/>
              </a:ext>
            </a:extLst>
          </p:cNvPr>
          <p:cNvSpPr txBox="1">
            <a:spLocks/>
          </p:cNvSpPr>
          <p:nvPr/>
        </p:nvSpPr>
        <p:spPr>
          <a:xfrm>
            <a:off x="611046" y="2061210"/>
            <a:ext cx="7839534" cy="3329940"/>
          </a:xfrm>
          <a:prstGeom prst="rect">
            <a:avLst/>
          </a:prstGeom>
        </p:spPr>
        <p:txBody>
          <a:bodyP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000" dirty="0"/>
              <a:t>   </a:t>
            </a:r>
            <a:r>
              <a:rPr lang="en-US" sz="7200" dirty="0"/>
              <a:t>Understanding</a:t>
            </a:r>
            <a:r>
              <a:rPr lang="en-US" sz="3000" dirty="0"/>
              <a:t> </a:t>
            </a:r>
            <a:r>
              <a:rPr lang="en-US" sz="7200" dirty="0"/>
              <a:t>Time</a:t>
            </a:r>
            <a:r>
              <a:rPr lang="en-US" sz="3000" dirty="0"/>
              <a:t> </a:t>
            </a:r>
            <a:r>
              <a:rPr lang="en-US" sz="7200" dirty="0"/>
              <a:t>Complexity</a:t>
            </a:r>
            <a:r>
              <a:rPr lang="en-US" sz="3000" dirty="0"/>
              <a:t> </a:t>
            </a:r>
          </a:p>
        </p:txBody>
      </p:sp>
      <p:sp>
        <p:nvSpPr>
          <p:cNvPr id="9" name="TextBox 8">
            <a:extLst>
              <a:ext uri="{FF2B5EF4-FFF2-40B4-BE49-F238E27FC236}">
                <a16:creationId xmlns:a16="http://schemas.microsoft.com/office/drawing/2014/main" id="{8036D7BD-2EAF-36E1-B949-B7921A176CBA}"/>
              </a:ext>
            </a:extLst>
          </p:cNvPr>
          <p:cNvSpPr txBox="1"/>
          <p:nvPr/>
        </p:nvSpPr>
        <p:spPr>
          <a:xfrm>
            <a:off x="112854" y="1620143"/>
            <a:ext cx="4285526" cy="1477328"/>
          </a:xfrm>
          <a:prstGeom prst="rect">
            <a:avLst/>
          </a:prstGeom>
          <a:noFill/>
        </p:spPr>
        <p:txBody>
          <a:bodyPr wrap="square">
            <a:spAutoFit/>
          </a:bodyPr>
          <a:lstStyle/>
          <a:p>
            <a:r>
              <a:rPr lang="en-US" sz="4500" b="1" i="1" dirty="0">
                <a:solidFill>
                  <a:srgbClr val="FF0000"/>
                </a:solidFill>
              </a:rPr>
              <a:t>Understanding Time Complexity </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6219772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7AFCBC-2253-AB8C-B7F4-9A646B96417F}"/>
              </a:ext>
            </a:extLst>
          </p:cNvPr>
          <p:cNvSpPr>
            <a:spLocks noGrp="1"/>
          </p:cNvSpPr>
          <p:nvPr>
            <p:ph type="body" sz="half" idx="2"/>
          </p:nvPr>
        </p:nvSpPr>
        <p:spPr>
          <a:xfrm>
            <a:off x="152400" y="857250"/>
            <a:ext cx="3992880" cy="5082540"/>
          </a:xfrm>
        </p:spPr>
        <p:txBody>
          <a:bodyPr/>
          <a:lstStyle/>
          <a:p>
            <a:pPr algn="just"/>
            <a:r>
              <a:rPr lang="en-US" dirty="0">
                <a:latin typeface="Arial Rounded MT Bold" panose="020F0704030504030204" pitchFamily="34" charset="0"/>
              </a:rPr>
              <a:t> </a:t>
            </a:r>
            <a:r>
              <a:rPr lang="en-US" sz="2100" dirty="0">
                <a:latin typeface="Arial Rounded MT Bold" panose="020F0704030504030204" pitchFamily="34" charset="0"/>
              </a:rPr>
              <a:t>“IN Computer Science, time complexity describes the amount of time that takes to run an algorithm or Code.”</a:t>
            </a:r>
          </a:p>
        </p:txBody>
      </p:sp>
      <p:pic>
        <p:nvPicPr>
          <p:cNvPr id="6" name="Picture Placeholder 5">
            <a:extLst>
              <a:ext uri="{FF2B5EF4-FFF2-40B4-BE49-F238E27FC236}">
                <a16:creationId xmlns:a16="http://schemas.microsoft.com/office/drawing/2014/main" id="{B3DE2171-44CE-47CC-95E2-C0A3D87D19F9}"/>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441" r="21441"/>
          <a:stretch>
            <a:fillRect/>
          </a:stretch>
        </p:blipFill>
        <p:spPr>
          <a:xfrm>
            <a:off x="4362688" y="843934"/>
            <a:ext cx="4781312" cy="5074920"/>
          </a:xfrm>
          <a:prstGeom prst="rect">
            <a:avLst/>
          </a:prstGeom>
          <a:ln>
            <a:noFill/>
          </a:ln>
          <a:effectLst>
            <a:softEdge rad="112500"/>
          </a:effectLst>
        </p:spPr>
      </p:pic>
      <p:grpSp>
        <p:nvGrpSpPr>
          <p:cNvPr id="4" name="Group 3"/>
          <p:cNvGrpSpPr/>
          <p:nvPr/>
        </p:nvGrpSpPr>
        <p:grpSpPr>
          <a:xfrm>
            <a:off x="8338785" y="53502"/>
            <a:ext cx="982638" cy="783280"/>
            <a:chOff x="8243249" y="53502"/>
            <a:chExt cx="982638" cy="783280"/>
          </a:xfrm>
        </p:grpSpPr>
        <p:sp>
          <p:nvSpPr>
            <p:cNvPr id="5" name="TextBox 4"/>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66574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69491" y="5831027"/>
            <a:ext cx="7574509" cy="707886"/>
          </a:xfrm>
          <a:prstGeom prst="rect">
            <a:avLst/>
          </a:prstGeom>
          <a:noFill/>
        </p:spPr>
        <p:txBody>
          <a:bodyPr wrap="square" rtlCol="0">
            <a:spAutoFit/>
          </a:bodyPr>
          <a:lstStyle/>
          <a:p>
            <a:r>
              <a:rPr lang="en-US" sz="2000" b="1" dirty="0"/>
              <a:t>Department of Computer Science and Engineering (CSE)</a:t>
            </a:r>
          </a:p>
          <a:p>
            <a:r>
              <a:rPr lang="en-US" sz="2000" b="1" dirty="0" err="1"/>
              <a:t>Pundra</a:t>
            </a:r>
            <a:r>
              <a:rPr lang="en-US" sz="2000" b="1" dirty="0"/>
              <a:t> University of Science and Technology, </a:t>
            </a:r>
            <a:r>
              <a:rPr lang="en-US" sz="2000" b="1" dirty="0" err="1"/>
              <a:t>Bogra</a:t>
            </a:r>
            <a:r>
              <a:rPr lang="en-US" sz="2000" b="1" dirty="0"/>
              <a:t>-Bangladesh </a:t>
            </a:r>
          </a:p>
        </p:txBody>
      </p:sp>
      <p:sp>
        <p:nvSpPr>
          <p:cNvPr id="6" name="TextBox 5"/>
          <p:cNvSpPr txBox="1"/>
          <p:nvPr/>
        </p:nvSpPr>
        <p:spPr>
          <a:xfrm>
            <a:off x="0" y="40939"/>
            <a:ext cx="9143999" cy="1169551"/>
          </a:xfrm>
          <a:prstGeom prst="rect">
            <a:avLst/>
          </a:prstGeom>
          <a:noFill/>
        </p:spPr>
        <p:txBody>
          <a:bodyPr wrap="square" rtlCol="0">
            <a:spAutoFit/>
          </a:bodyPr>
          <a:lstStyle/>
          <a:p>
            <a:pPr algn="ctr"/>
            <a:r>
              <a:rPr lang="en-US" sz="3600" b="1" dirty="0"/>
              <a:t>CSE 1201</a:t>
            </a:r>
          </a:p>
          <a:p>
            <a:pPr algn="ctr"/>
            <a:r>
              <a:rPr lang="en-US" sz="3400" b="1" dirty="0"/>
              <a:t>(Data Structures) </a:t>
            </a:r>
          </a:p>
        </p:txBody>
      </p:sp>
      <p:sp>
        <p:nvSpPr>
          <p:cNvPr id="7" name="Rectangle 6"/>
          <p:cNvSpPr/>
          <p:nvPr/>
        </p:nvSpPr>
        <p:spPr>
          <a:xfrm>
            <a:off x="-1" y="1612015"/>
            <a:ext cx="9143999" cy="1200329"/>
          </a:xfrm>
          <a:prstGeom prst="rect">
            <a:avLst/>
          </a:prstGeom>
        </p:spPr>
        <p:txBody>
          <a:bodyPr wrap="square">
            <a:spAutoFit/>
          </a:bodyPr>
          <a:lstStyle/>
          <a:p>
            <a:pPr algn="ctr"/>
            <a:r>
              <a:rPr lang="en-US" sz="3200" b="1" dirty="0">
                <a:solidFill>
                  <a:srgbClr val="002060"/>
                </a:solidFill>
              </a:rPr>
              <a:t>Lecture on</a:t>
            </a:r>
          </a:p>
          <a:p>
            <a:pPr algn="ctr"/>
            <a:r>
              <a:rPr lang="en-US" sz="4000" b="1" dirty="0">
                <a:solidFill>
                  <a:srgbClr val="FF0000"/>
                </a:solidFill>
              </a:rPr>
              <a:t>Chapter-1: Introduction</a:t>
            </a:r>
          </a:p>
        </p:txBody>
      </p:sp>
      <p:sp>
        <p:nvSpPr>
          <p:cNvPr id="8" name="TextBox 7"/>
          <p:cNvSpPr txBox="1"/>
          <p:nvPr/>
        </p:nvSpPr>
        <p:spPr>
          <a:xfrm>
            <a:off x="163773" y="3166281"/>
            <a:ext cx="8789158" cy="1077218"/>
          </a:xfrm>
          <a:prstGeom prst="rect">
            <a:avLst/>
          </a:prstGeom>
          <a:noFill/>
        </p:spPr>
        <p:txBody>
          <a:bodyPr wrap="square" rtlCol="0">
            <a:spAutoFit/>
          </a:bodyPr>
          <a:lstStyle/>
          <a:p>
            <a:pPr algn="ctr"/>
            <a:r>
              <a:rPr lang="en-US" dirty="0"/>
              <a:t>By</a:t>
            </a:r>
          </a:p>
          <a:p>
            <a:pPr algn="ctr"/>
            <a:r>
              <a:rPr lang="en-US" sz="2800" b="1" dirty="0">
                <a:solidFill>
                  <a:srgbClr val="7030A0"/>
                </a:solidFill>
              </a:rPr>
              <a:t>Dr. M. Golam </a:t>
            </a:r>
            <a:r>
              <a:rPr lang="en-US" sz="2800" b="1" dirty="0" err="1">
                <a:solidFill>
                  <a:srgbClr val="7030A0"/>
                </a:solidFill>
              </a:rPr>
              <a:t>Rashed</a:t>
            </a:r>
            <a:endParaRPr lang="en-US" sz="2800" b="1" dirty="0">
              <a:solidFill>
                <a:srgbClr val="7030A0"/>
              </a:solidFill>
            </a:endParaRPr>
          </a:p>
          <a:p>
            <a:pPr algn="ctr"/>
            <a:r>
              <a:rPr lang="en-US" dirty="0"/>
              <a:t>(golamrashed@ru.ac.bd)</a:t>
            </a:r>
          </a:p>
        </p:txBody>
      </p:sp>
      <p:sp>
        <p:nvSpPr>
          <p:cNvPr id="2" name="Slide Number Placeholder 1"/>
          <p:cNvSpPr>
            <a:spLocks noGrp="1"/>
          </p:cNvSpPr>
          <p:nvPr>
            <p:ph type="sldNum" sz="quarter" idx="12"/>
          </p:nvPr>
        </p:nvSpPr>
        <p:spPr/>
        <p:txBody>
          <a:bodyPr/>
          <a:lstStyle/>
          <a:p>
            <a:fld id="{1FBC1585-C671-4F90-AA0D-FD45AA239D02}" type="slidenum">
              <a:rPr lang="en-US" smtClean="0"/>
              <a:pPr/>
              <a:t>5</a:t>
            </a:fld>
            <a:endParaRPr lang="en-US"/>
          </a:p>
        </p:txBody>
      </p:sp>
      <p:pic>
        <p:nvPicPr>
          <p:cNvPr id="12" name="Picture 11"/>
          <p:cNvPicPr>
            <a:picLocks noChangeAspect="1"/>
          </p:cNvPicPr>
          <p:nvPr/>
        </p:nvPicPr>
        <p:blipFill rotWithShape="1">
          <a:blip r:embed="rId3"/>
          <a:srcRect l="20378" t="12438" r="20398" b="35343"/>
          <a:stretch/>
        </p:blipFill>
        <p:spPr>
          <a:xfrm>
            <a:off x="313295" y="5753262"/>
            <a:ext cx="1098096" cy="968214"/>
          </a:xfrm>
          <a:prstGeom prst="rect">
            <a:avLst/>
          </a:prstGeom>
        </p:spPr>
      </p:pic>
    </p:spTree>
    <p:extLst>
      <p:ext uri="{BB962C8B-B14F-4D97-AF65-F5344CB8AC3E}">
        <p14:creationId xmlns:p14="http://schemas.microsoft.com/office/powerpoint/2010/main" val="25939704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E46C-52DE-3886-67FB-D07687B1C2AB}"/>
              </a:ext>
            </a:extLst>
          </p:cNvPr>
          <p:cNvSpPr>
            <a:spLocks noGrp="1"/>
          </p:cNvSpPr>
          <p:nvPr>
            <p:ph type="title"/>
          </p:nvPr>
        </p:nvSpPr>
        <p:spPr>
          <a:xfrm>
            <a:off x="399244" y="1277827"/>
            <a:ext cx="3442394" cy="879978"/>
          </a:xfrm>
        </p:spPr>
        <p:txBody>
          <a:bodyPr>
            <a:normAutofit/>
          </a:bodyPr>
          <a:lstStyle/>
          <a:p>
            <a:pPr algn="ctr"/>
            <a:r>
              <a:rPr lang="en-US" dirty="0">
                <a:latin typeface="Arial Black" panose="020B0A04020102020204" pitchFamily="34" charset="0"/>
              </a:rPr>
              <a:t>How to calculate Time Complexity ? </a:t>
            </a:r>
          </a:p>
        </p:txBody>
      </p:sp>
      <p:sp>
        <p:nvSpPr>
          <p:cNvPr id="4" name="Text Placeholder 3">
            <a:extLst>
              <a:ext uri="{FF2B5EF4-FFF2-40B4-BE49-F238E27FC236}">
                <a16:creationId xmlns:a16="http://schemas.microsoft.com/office/drawing/2014/main" id="{AA3E767B-D78B-EB8C-3BD4-F910E965D594}"/>
              </a:ext>
            </a:extLst>
          </p:cNvPr>
          <p:cNvSpPr>
            <a:spLocks noGrp="1"/>
          </p:cNvSpPr>
          <p:nvPr>
            <p:ph type="body" sz="half" idx="2"/>
          </p:nvPr>
        </p:nvSpPr>
        <p:spPr>
          <a:xfrm>
            <a:off x="433885" y="2958055"/>
            <a:ext cx="3442394" cy="2017190"/>
          </a:xfrm>
        </p:spPr>
        <p:txBody>
          <a:bodyPr>
            <a:normAutofit/>
          </a:bodyPr>
          <a:lstStyle/>
          <a:p>
            <a:r>
              <a:rPr lang="en-US" sz="2100" dirty="0"/>
              <a:t>“Time complexity is calculated by counting  the Number of Operation , which takes a fixed amount of time to perform.”</a:t>
            </a:r>
          </a:p>
        </p:txBody>
      </p:sp>
      <p:pic>
        <p:nvPicPr>
          <p:cNvPr id="19" name="Picture 18">
            <a:extLst>
              <a:ext uri="{FF2B5EF4-FFF2-40B4-BE49-F238E27FC236}">
                <a16:creationId xmlns:a16="http://schemas.microsoft.com/office/drawing/2014/main" id="{A3424452-9E5B-1DB0-D546-E2359CD24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5968" y="1026160"/>
            <a:ext cx="4929252" cy="497459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34436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8D27-F8AF-1513-C688-307138D3D831}"/>
              </a:ext>
            </a:extLst>
          </p:cNvPr>
          <p:cNvSpPr>
            <a:spLocks noGrp="1"/>
          </p:cNvSpPr>
          <p:nvPr>
            <p:ph type="title"/>
          </p:nvPr>
        </p:nvSpPr>
        <p:spPr>
          <a:xfrm>
            <a:off x="164940" y="1143000"/>
            <a:ext cx="3090440" cy="592479"/>
          </a:xfrm>
        </p:spPr>
        <p:txBody>
          <a:bodyPr>
            <a:normAutofit/>
          </a:bodyPr>
          <a:lstStyle/>
          <a:p>
            <a:pPr algn="ctr"/>
            <a:r>
              <a:rPr lang="en-US" sz="2700" b="1" dirty="0">
                <a:solidFill>
                  <a:schemeClr val="tx2">
                    <a:lumMod val="50000"/>
                  </a:schemeClr>
                </a:solidFill>
              </a:rPr>
              <a:t>Big O Notation</a:t>
            </a:r>
          </a:p>
        </p:txBody>
      </p:sp>
      <p:sp>
        <p:nvSpPr>
          <p:cNvPr id="4" name="Text Placeholder 3">
            <a:extLst>
              <a:ext uri="{FF2B5EF4-FFF2-40B4-BE49-F238E27FC236}">
                <a16:creationId xmlns:a16="http://schemas.microsoft.com/office/drawing/2014/main" id="{243DE5E5-AF64-7681-DFF8-23F1A60EB095}"/>
              </a:ext>
            </a:extLst>
          </p:cNvPr>
          <p:cNvSpPr>
            <a:spLocks noGrp="1"/>
          </p:cNvSpPr>
          <p:nvPr>
            <p:ph type="body" sz="half" idx="2"/>
          </p:nvPr>
        </p:nvSpPr>
        <p:spPr>
          <a:xfrm>
            <a:off x="164940" y="2013273"/>
            <a:ext cx="3090440" cy="2038591"/>
          </a:xfrm>
        </p:spPr>
        <p:txBody>
          <a:bodyPr>
            <a:normAutofit/>
          </a:bodyPr>
          <a:lstStyle/>
          <a:p>
            <a:r>
              <a:rPr lang="en-US" sz="1800" dirty="0">
                <a:solidFill>
                  <a:srgbClr val="0A0A23"/>
                </a:solidFill>
                <a:latin typeface="Lato" panose="020F0502020204030204" pitchFamily="34" charset="0"/>
              </a:rPr>
              <a:t>“Big O notation is a mathematical notation that describes the limiting behavior of a function when the argument tends towards a particular value or infinity.”</a:t>
            </a:r>
            <a:endParaRPr lang="en-US" sz="1800" dirty="0"/>
          </a:p>
        </p:txBody>
      </p:sp>
      <p:pic>
        <p:nvPicPr>
          <p:cNvPr id="8" name="Picture 7">
            <a:extLst>
              <a:ext uri="{FF2B5EF4-FFF2-40B4-BE49-F238E27FC236}">
                <a16:creationId xmlns:a16="http://schemas.microsoft.com/office/drawing/2014/main" id="{C2D6C42C-A136-3DFA-1644-083467B352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379" y="865207"/>
            <a:ext cx="5888621" cy="5135543"/>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9325127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27CCE-0B11-65EA-B033-319AD3C11333}"/>
              </a:ext>
            </a:extLst>
          </p:cNvPr>
          <p:cNvSpPr>
            <a:spLocks noGrp="1"/>
          </p:cNvSpPr>
          <p:nvPr>
            <p:ph type="title"/>
          </p:nvPr>
        </p:nvSpPr>
        <p:spPr>
          <a:xfrm>
            <a:off x="69277" y="1654758"/>
            <a:ext cx="3871733" cy="522006"/>
          </a:xfrm>
        </p:spPr>
        <p:txBody>
          <a:bodyPr>
            <a:normAutofit/>
          </a:bodyPr>
          <a:lstStyle/>
          <a:p>
            <a:r>
              <a:rPr lang="en-US" sz="2100" b="1" dirty="0"/>
              <a:t>  Common Time Complexity</a:t>
            </a:r>
          </a:p>
        </p:txBody>
      </p:sp>
      <p:sp>
        <p:nvSpPr>
          <p:cNvPr id="4" name="Text Placeholder 3">
            <a:extLst>
              <a:ext uri="{FF2B5EF4-FFF2-40B4-BE49-F238E27FC236}">
                <a16:creationId xmlns:a16="http://schemas.microsoft.com/office/drawing/2014/main" id="{C5ACE8F9-92BB-71F5-45B6-A399F549FF0E}"/>
              </a:ext>
            </a:extLst>
          </p:cNvPr>
          <p:cNvSpPr>
            <a:spLocks noGrp="1"/>
          </p:cNvSpPr>
          <p:nvPr>
            <p:ph type="body" sz="half" idx="2"/>
          </p:nvPr>
        </p:nvSpPr>
        <p:spPr>
          <a:xfrm>
            <a:off x="69277" y="2428514"/>
            <a:ext cx="3871733" cy="2798481"/>
          </a:xfrm>
        </p:spPr>
        <p:txBody>
          <a:bodyPr>
            <a:normAutofit/>
          </a:bodyPr>
          <a:lstStyle/>
          <a:p>
            <a:pPr marL="128588" indent="-128588">
              <a:buFont typeface="Arial" panose="020B0604020202020204" pitchFamily="34" charset="0"/>
              <a:buChar char="•"/>
            </a:pPr>
            <a:r>
              <a:rPr lang="en-US" sz="1800" dirty="0"/>
              <a:t>O(1) Constant Time complexity</a:t>
            </a:r>
          </a:p>
          <a:p>
            <a:pPr marL="128588" indent="-128588">
              <a:buFont typeface="Arial" panose="020B0604020202020204" pitchFamily="34" charset="0"/>
              <a:buChar char="•"/>
            </a:pPr>
            <a:r>
              <a:rPr lang="en-US" sz="1800" dirty="0"/>
              <a:t>O(N) Linear Time Complexity</a:t>
            </a:r>
          </a:p>
          <a:p>
            <a:pPr marL="128588" indent="-128588">
              <a:buFont typeface="Arial" panose="020B0604020202020204" pitchFamily="34" charset="0"/>
              <a:buChar char="•"/>
            </a:pPr>
            <a:r>
              <a:rPr lang="en-US" sz="1800" dirty="0"/>
              <a:t>O(N^2) Quadratic Time Complexity</a:t>
            </a:r>
          </a:p>
          <a:p>
            <a:pPr marL="128588" indent="-128588">
              <a:buFont typeface="Arial" panose="020B0604020202020204" pitchFamily="34" charset="0"/>
              <a:buChar char="•"/>
            </a:pPr>
            <a:r>
              <a:rPr lang="en-US" sz="1800" dirty="0"/>
              <a:t>O(N log N)  Logarithmic Time Complexity</a:t>
            </a:r>
          </a:p>
        </p:txBody>
      </p:sp>
      <p:pic>
        <p:nvPicPr>
          <p:cNvPr id="10" name="Picture 9">
            <a:extLst>
              <a:ext uri="{FF2B5EF4-FFF2-40B4-BE49-F238E27FC236}">
                <a16:creationId xmlns:a16="http://schemas.microsoft.com/office/drawing/2014/main" id="{3C8AF140-D577-CA9E-186D-A6B73CB1A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0" y="1013509"/>
            <a:ext cx="5215963" cy="4635660"/>
          </a:xfrm>
          <a:prstGeom prst="rect">
            <a:avLst/>
          </a:prstGeom>
        </p:spPr>
      </p:pic>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306732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2FF5-4805-8712-2759-E09DC59EEAEE}"/>
              </a:ext>
            </a:extLst>
          </p:cNvPr>
          <p:cNvSpPr>
            <a:spLocks noGrp="1"/>
          </p:cNvSpPr>
          <p:nvPr>
            <p:ph type="title"/>
          </p:nvPr>
        </p:nvSpPr>
        <p:spPr>
          <a:xfrm>
            <a:off x="1" y="950571"/>
            <a:ext cx="7708106" cy="549617"/>
          </a:xfrm>
        </p:spPr>
        <p:txBody>
          <a:bodyPr>
            <a:noAutofit/>
          </a:bodyPr>
          <a:lstStyle/>
          <a:p>
            <a:r>
              <a:rPr lang="en-US" b="1" dirty="0"/>
              <a:t>     Constant Time Complexity-O(1)</a:t>
            </a:r>
          </a:p>
        </p:txBody>
      </p:sp>
      <p:sp>
        <p:nvSpPr>
          <p:cNvPr id="8" name="Rectangle 3">
            <a:extLst>
              <a:ext uri="{FF2B5EF4-FFF2-40B4-BE49-F238E27FC236}">
                <a16:creationId xmlns:a16="http://schemas.microsoft.com/office/drawing/2014/main" id="{A16C0C2B-9E00-B862-BA98-DBD5F119D274}"/>
              </a:ext>
            </a:extLst>
          </p:cNvPr>
          <p:cNvSpPr>
            <a:spLocks noGrp="1" noChangeArrowheads="1"/>
          </p:cNvSpPr>
          <p:nvPr>
            <p:ph type="body" sz="half" idx="2"/>
          </p:nvPr>
        </p:nvSpPr>
        <p:spPr bwMode="auto">
          <a:xfrm>
            <a:off x="3893128" y="1731880"/>
            <a:ext cx="5250872" cy="3877985"/>
          </a:xfrm>
          <a:prstGeom prst="rect">
            <a:avLst/>
          </a:prstGeom>
          <a:solidFill>
            <a:schemeClr val="tx1"/>
          </a:solidFill>
          <a:ln>
            <a:noFill/>
          </a:ln>
          <a:effectLst/>
        </p:spPr>
        <p:txBody>
          <a:bodyPr vert="horz" wrap="square" lIns="0" tIns="0" rIns="0" bIns="0" numCol="1" rtlCol="0"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lnSpc>
                <a:spcPct val="100000"/>
              </a:lnSpc>
            </a:pPr>
            <a:r>
              <a:rPr lang="en-US" altLang="en-US" sz="1800" dirty="0">
                <a:solidFill>
                  <a:schemeClr val="bg1"/>
                </a:solidFill>
                <a:latin typeface="Consolas" panose="020B0609020204030204" pitchFamily="49" charset="0"/>
              </a:rPr>
              <a:t>      #include &lt;iostream&gt;</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using</a:t>
            </a: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namespace</a:t>
            </a:r>
            <a:r>
              <a:rPr lang="en-US" altLang="en-US" sz="1800" dirty="0">
                <a:solidFill>
                  <a:schemeClr val="bg1"/>
                </a:solidFill>
                <a:latin typeface="Consolas" panose="020B0609020204030204" pitchFamily="49" charset="0"/>
              </a:rPr>
              <a:t> std;</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b="1" dirty="0">
                <a:solidFill>
                  <a:schemeClr val="bg1"/>
                </a:solidFill>
                <a:latin typeface="Consolas" panose="020B0609020204030204" pitchFamily="49" charset="0"/>
              </a:rPr>
              <a:t>      int</a:t>
            </a:r>
            <a:r>
              <a:rPr lang="en-US" altLang="en-US" sz="1800" dirty="0">
                <a:solidFill>
                  <a:schemeClr val="bg1"/>
                </a:solidFill>
                <a:latin typeface="Consolas" panose="020B0609020204030204" pitchFamily="49" charset="0"/>
              </a:rPr>
              <a:t> main() {</a:t>
            </a: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int</a:t>
            </a: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cin</a:t>
            </a:r>
            <a:r>
              <a:rPr lang="en-US" altLang="en-US" sz="1800" dirty="0">
                <a:solidFill>
                  <a:schemeClr val="bg1"/>
                </a:solidFill>
                <a:latin typeface="Consolas" panose="020B0609020204030204" pitchFamily="49" charset="0"/>
              </a:rPr>
              <a:t> &gt;&gt; a &gt;&gt; b; </a:t>
            </a:r>
          </a:p>
          <a:p>
            <a:pPr defTabSz="685800">
              <a:lnSpc>
                <a:spcPct val="100000"/>
              </a:lnSpc>
            </a:pPr>
            <a:r>
              <a:rPr lang="en-US" altLang="en-US" sz="1800" dirty="0">
                <a:solidFill>
                  <a:schemeClr val="bg1"/>
                </a:solidFill>
                <a:latin typeface="Consolas" panose="020B0609020204030204" pitchFamily="49" charset="0"/>
              </a:rPr>
              <a:t>       //O(1+1)=O(1) constant operation.</a:t>
            </a:r>
          </a:p>
          <a:p>
            <a:pPr defTabSz="685800">
              <a:lnSpc>
                <a:spcPct val="100000"/>
              </a:lnSpc>
            </a:pPr>
            <a:r>
              <a:rPr lang="en-US" altLang="en-US" sz="1800" dirty="0">
                <a:solidFill>
                  <a:schemeClr val="bg1"/>
                </a:solidFill>
                <a:latin typeface="Consolas" panose="020B0609020204030204" pitchFamily="49" charset="0"/>
              </a:rPr>
              <a:t>      int sum = </a:t>
            </a:r>
            <a:r>
              <a:rPr lang="en-US" altLang="en-US" sz="1800" dirty="0" err="1">
                <a:solidFill>
                  <a:schemeClr val="bg1"/>
                </a:solidFill>
                <a:latin typeface="Consolas" panose="020B0609020204030204" pitchFamily="49" charset="0"/>
              </a:rPr>
              <a:t>a+b</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dirty="0" err="1">
                <a:solidFill>
                  <a:schemeClr val="bg1"/>
                </a:solidFill>
                <a:latin typeface="Consolas" panose="020B0609020204030204" pitchFamily="49" charset="0"/>
              </a:rPr>
              <a:t>cout</a:t>
            </a:r>
            <a:r>
              <a:rPr lang="en-US" altLang="en-US" sz="1800" dirty="0">
                <a:solidFill>
                  <a:schemeClr val="bg1"/>
                </a:solidFill>
                <a:latin typeface="Consolas" panose="020B0609020204030204" pitchFamily="49" charset="0"/>
              </a:rPr>
              <a:t>&lt;&lt; sum &lt;&lt;</a:t>
            </a:r>
            <a:r>
              <a:rPr lang="en-US" altLang="en-US" sz="1800" dirty="0" err="1">
                <a:solidFill>
                  <a:schemeClr val="bg1"/>
                </a:solidFill>
                <a:latin typeface="Consolas" panose="020B0609020204030204" pitchFamily="49" charset="0"/>
              </a:rPr>
              <a:t>endl</a:t>
            </a:r>
            <a:r>
              <a:rPr lang="en-US" altLang="en-US" sz="1800" dirty="0">
                <a:solidFill>
                  <a:schemeClr val="bg1"/>
                </a:solidFill>
                <a:latin typeface="Consolas" panose="020B0609020204030204" pitchFamily="49" charset="0"/>
              </a:rPr>
              <a:t>;</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r>
              <a:rPr lang="en-US" altLang="en-US" sz="1800" b="1" dirty="0">
                <a:solidFill>
                  <a:schemeClr val="bg1"/>
                </a:solidFill>
                <a:latin typeface="Consolas" panose="020B0609020204030204" pitchFamily="49" charset="0"/>
              </a:rPr>
              <a:t>return</a:t>
            </a:r>
            <a:r>
              <a:rPr lang="en-US" altLang="en-US" sz="1800" dirty="0">
                <a:solidFill>
                  <a:schemeClr val="bg1"/>
                </a:solidFill>
                <a:latin typeface="Consolas" panose="020B0609020204030204" pitchFamily="49" charset="0"/>
              </a:rPr>
              <a:t> 0;</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a:p>
            <a:pPr defTabSz="685800">
              <a:lnSpc>
                <a:spcPct val="100000"/>
              </a:lnSpc>
            </a:pPr>
            <a:r>
              <a:rPr lang="en-US" altLang="en-US" sz="1800" dirty="0">
                <a:solidFill>
                  <a:schemeClr val="bg1"/>
                </a:solidFill>
                <a:latin typeface="Consolas" panose="020B0609020204030204" pitchFamily="49" charset="0"/>
              </a:rPr>
              <a:t>   </a:t>
            </a:r>
            <a:endParaRPr lang="en-US" altLang="en-US" sz="1800" dirty="0">
              <a:solidFill>
                <a:schemeClr val="bg1"/>
              </a:solidFill>
            </a:endParaRPr>
          </a:p>
        </p:txBody>
      </p:sp>
      <p:sp>
        <p:nvSpPr>
          <p:cNvPr id="9" name="TextBox 8">
            <a:extLst>
              <a:ext uri="{FF2B5EF4-FFF2-40B4-BE49-F238E27FC236}">
                <a16:creationId xmlns:a16="http://schemas.microsoft.com/office/drawing/2014/main" id="{A6832A5A-4E3E-61D1-B15F-D5F76AD6E454}"/>
              </a:ext>
            </a:extLst>
          </p:cNvPr>
          <p:cNvSpPr txBox="1"/>
          <p:nvPr/>
        </p:nvSpPr>
        <p:spPr>
          <a:xfrm>
            <a:off x="169231" y="2121694"/>
            <a:ext cx="3038313" cy="646331"/>
          </a:xfrm>
          <a:prstGeom prst="rect">
            <a:avLst/>
          </a:prstGeom>
          <a:noFill/>
        </p:spPr>
        <p:txBody>
          <a:bodyPr wrap="square" rtlCol="0">
            <a:spAutoFit/>
          </a:bodyPr>
          <a:lstStyle/>
          <a:p>
            <a:pPr marL="214313" indent="-214313">
              <a:buFont typeface="Wingdings" panose="05000000000000000000" pitchFamily="2" charset="2"/>
              <a:buChar char="Ø"/>
            </a:pPr>
            <a:r>
              <a:rPr lang="en-US" b="1" dirty="0"/>
              <a:t>Input ( in single operation)</a:t>
            </a:r>
          </a:p>
          <a:p>
            <a:pPr marL="214313" indent="-214313">
              <a:buFont typeface="Wingdings" panose="05000000000000000000" pitchFamily="2" charset="2"/>
              <a:buChar char="Ø"/>
            </a:pPr>
            <a:r>
              <a:rPr lang="en-US" b="1" dirty="0"/>
              <a:t>Output (in single operation)</a:t>
            </a:r>
          </a:p>
        </p:txBody>
      </p:sp>
      <p:grpSp>
        <p:nvGrpSpPr>
          <p:cNvPr id="5" name="Group 4"/>
          <p:cNvGrpSpPr/>
          <p:nvPr/>
        </p:nvGrpSpPr>
        <p:grpSpPr>
          <a:xfrm>
            <a:off x="8338785" y="53502"/>
            <a:ext cx="982638" cy="783280"/>
            <a:chOff x="8243249" y="53502"/>
            <a:chExt cx="982638" cy="783280"/>
          </a:xfrm>
        </p:grpSpPr>
        <p:sp>
          <p:nvSpPr>
            <p:cNvPr id="6" name="TextBox 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7" name="Picture 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89810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8">
                                            <p:bg/>
                                          </p:spTgt>
                                        </p:tgtEl>
                                        <p:attrNameLst>
                                          <p:attrName>style.visibility</p:attrName>
                                        </p:attrNameLst>
                                      </p:cBhvr>
                                      <p:to>
                                        <p:strVal val="visible"/>
                                      </p:to>
                                    </p:set>
                                    <p:animEffect transition="in" filter="fade">
                                      <p:cBhvr>
                                        <p:cTn id="9" dur="500"/>
                                        <p:tgtEl>
                                          <p:spTgt spid="8">
                                            <p:bg/>
                                          </p:spTgt>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500"/>
                                        <p:tgtEl>
                                          <p:spTgt spid="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Effect transition="in" filter="fade">
                                      <p:cBhvr>
                                        <p:cTn id="19" dur="500"/>
                                        <p:tgtEl>
                                          <p:spTgt spid="8">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xEl>
                                              <p:pRg st="3" end="3"/>
                                            </p:txEl>
                                          </p:spTgt>
                                        </p:tgtEl>
                                        <p:attrNameLst>
                                          <p:attrName>style.visibility</p:attrName>
                                        </p:attrNameLst>
                                      </p:cBhvr>
                                      <p:to>
                                        <p:strVal val="visible"/>
                                      </p:to>
                                    </p:set>
                                    <p:animEffect transition="in" filter="fade">
                                      <p:cBhvr>
                                        <p:cTn id="29" dur="500"/>
                                        <p:tgtEl>
                                          <p:spTgt spid="8">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xEl>
                                              <p:pRg st="4" end="4"/>
                                            </p:txEl>
                                          </p:spTgt>
                                        </p:tgtEl>
                                        <p:attrNameLst>
                                          <p:attrName>style.visibility</p:attrName>
                                        </p:attrNameLst>
                                      </p:cBhvr>
                                      <p:to>
                                        <p:strVal val="visible"/>
                                      </p:to>
                                    </p:set>
                                    <p:animEffect transition="in" filter="fade">
                                      <p:cBhvr>
                                        <p:cTn id="34" dur="500"/>
                                        <p:tgtEl>
                                          <p:spTgt spid="8">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xEl>
                                              <p:pRg st="5" end="5"/>
                                            </p:txEl>
                                          </p:spTgt>
                                        </p:tgtEl>
                                        <p:attrNameLst>
                                          <p:attrName>style.visibility</p:attrName>
                                        </p:attrNameLst>
                                      </p:cBhvr>
                                      <p:to>
                                        <p:strVal val="visible"/>
                                      </p:to>
                                    </p:set>
                                    <p:animEffect transition="in" filter="fade">
                                      <p:cBhvr>
                                        <p:cTn id="39" dur="500"/>
                                        <p:tgtEl>
                                          <p:spTgt spid="8">
                                            <p:txEl>
                                              <p:pRg st="5" end="5"/>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xEl>
                                              <p:pRg st="6" end="6"/>
                                            </p:txEl>
                                          </p:spTgt>
                                        </p:tgtEl>
                                        <p:attrNameLst>
                                          <p:attrName>style.visibility</p:attrName>
                                        </p:attrNameLst>
                                      </p:cBhvr>
                                      <p:to>
                                        <p:strVal val="visible"/>
                                      </p:to>
                                    </p:set>
                                    <p:animEffect transition="in" filter="fade">
                                      <p:cBhvr>
                                        <p:cTn id="44" dur="500"/>
                                        <p:tgtEl>
                                          <p:spTgt spid="8">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8">
                                            <p:txEl>
                                              <p:pRg st="7" end="7"/>
                                            </p:txEl>
                                          </p:spTgt>
                                        </p:tgtEl>
                                        <p:attrNameLst>
                                          <p:attrName>style.visibility</p:attrName>
                                        </p:attrNameLst>
                                      </p:cBhvr>
                                      <p:to>
                                        <p:strVal val="visible"/>
                                      </p:to>
                                    </p:set>
                                    <p:animEffect transition="in" filter="fade">
                                      <p:cBhvr>
                                        <p:cTn id="49" dur="500"/>
                                        <p:tgtEl>
                                          <p:spTgt spid="8">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8">
                                            <p:txEl>
                                              <p:pRg st="8" end="8"/>
                                            </p:txEl>
                                          </p:spTgt>
                                        </p:tgtEl>
                                        <p:attrNameLst>
                                          <p:attrName>style.visibility</p:attrName>
                                        </p:attrNameLst>
                                      </p:cBhvr>
                                      <p:to>
                                        <p:strVal val="visible"/>
                                      </p:to>
                                    </p:set>
                                    <p:animEffect transition="in" filter="fade">
                                      <p:cBhvr>
                                        <p:cTn id="54" dur="500"/>
                                        <p:tgtEl>
                                          <p:spTgt spid="8">
                                            <p:txEl>
                                              <p:pRg st="8" end="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xEl>
                                              <p:pRg st="9" end="9"/>
                                            </p:txEl>
                                          </p:spTgt>
                                        </p:tgtEl>
                                        <p:attrNameLst>
                                          <p:attrName>style.visibility</p:attrName>
                                        </p:attrNameLst>
                                      </p:cBhvr>
                                      <p:to>
                                        <p:strVal val="visible"/>
                                      </p:to>
                                    </p:set>
                                    <p:animEffect transition="in" filter="fade">
                                      <p:cBhvr>
                                        <p:cTn id="59" dur="500"/>
                                        <p:tgtEl>
                                          <p:spTgt spid="8">
                                            <p:txEl>
                                              <p:pRg st="9" end="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8">
                                            <p:txEl>
                                              <p:pRg st="10" end="10"/>
                                            </p:txEl>
                                          </p:spTgt>
                                        </p:tgtEl>
                                        <p:attrNameLst>
                                          <p:attrName>style.visibility</p:attrName>
                                        </p:attrNameLst>
                                      </p:cBhvr>
                                      <p:to>
                                        <p:strVal val="visible"/>
                                      </p:to>
                                    </p:set>
                                    <p:animEffect transition="in" filter="fade">
                                      <p:cBhvr>
                                        <p:cTn id="64" dur="500"/>
                                        <p:tgtEl>
                                          <p:spTgt spid="8">
                                            <p:txEl>
                                              <p:pRg st="10" end="1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xEl>
                                              <p:pRg st="11" end="11"/>
                                            </p:txEl>
                                          </p:spTgt>
                                        </p:tgtEl>
                                        <p:attrNameLst>
                                          <p:attrName>style.visibility</p:attrName>
                                        </p:attrNameLst>
                                      </p:cBhvr>
                                      <p:to>
                                        <p:strVal val="visible"/>
                                      </p:to>
                                    </p:set>
                                    <p:animEffect transition="in" filter="fade">
                                      <p:cBhvr>
                                        <p:cTn id="69" dur="500"/>
                                        <p:tgtEl>
                                          <p:spTgt spid="8">
                                            <p:txEl>
                                              <p:pRg st="11" end="11"/>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8">
                                            <p:txEl>
                                              <p:pRg st="12" end="12"/>
                                            </p:txEl>
                                          </p:spTgt>
                                        </p:tgtEl>
                                        <p:attrNameLst>
                                          <p:attrName>style.visibility</p:attrName>
                                        </p:attrNameLst>
                                      </p:cBhvr>
                                      <p:to>
                                        <p:strVal val="visible"/>
                                      </p:to>
                                    </p:set>
                                    <p:animEffect transition="in" filter="fade">
                                      <p:cBhvr>
                                        <p:cTn id="74" dur="500"/>
                                        <p:tgtEl>
                                          <p:spTgt spid="8">
                                            <p:txEl>
                                              <p:pRg st="12" end="12"/>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8">
                                            <p:txEl>
                                              <p:pRg st="13" end="13"/>
                                            </p:txEl>
                                          </p:spTgt>
                                        </p:tgtEl>
                                        <p:attrNameLst>
                                          <p:attrName>style.visibility</p:attrName>
                                        </p:attrNameLst>
                                      </p:cBhvr>
                                      <p:to>
                                        <p:strVal val="visible"/>
                                      </p:to>
                                    </p:set>
                                    <p:animEffect transition="in" filter="fade">
                                      <p:cBhvr>
                                        <p:cTn id="79" dur="500"/>
                                        <p:tgtEl>
                                          <p:spTgt spid="8">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7915E-BEFC-1887-A419-E40810DB7FB2}"/>
              </a:ext>
            </a:extLst>
          </p:cNvPr>
          <p:cNvSpPr>
            <a:spLocks noGrp="1"/>
          </p:cNvSpPr>
          <p:nvPr>
            <p:ph type="title"/>
          </p:nvPr>
        </p:nvSpPr>
        <p:spPr>
          <a:xfrm>
            <a:off x="28857" y="1064419"/>
            <a:ext cx="4228819" cy="425054"/>
          </a:xfrm>
        </p:spPr>
        <p:txBody>
          <a:bodyPr/>
          <a:lstStyle/>
          <a:p>
            <a:r>
              <a:rPr lang="en-US" b="1" dirty="0"/>
              <a:t>Linear Time Complexity - O(N)</a:t>
            </a:r>
          </a:p>
        </p:txBody>
      </p:sp>
      <p:sp>
        <p:nvSpPr>
          <p:cNvPr id="4" name="Text Placeholder 3">
            <a:extLst>
              <a:ext uri="{FF2B5EF4-FFF2-40B4-BE49-F238E27FC236}">
                <a16:creationId xmlns:a16="http://schemas.microsoft.com/office/drawing/2014/main" id="{E7F99284-E4F7-F880-C809-DAC99CE2F878}"/>
              </a:ext>
            </a:extLst>
          </p:cNvPr>
          <p:cNvSpPr>
            <a:spLocks noGrp="1"/>
          </p:cNvSpPr>
          <p:nvPr>
            <p:ph type="body" sz="half" idx="2"/>
          </p:nvPr>
        </p:nvSpPr>
        <p:spPr>
          <a:xfrm>
            <a:off x="28857" y="2195560"/>
            <a:ext cx="3167105" cy="1990817"/>
          </a:xfrm>
        </p:spPr>
        <p:txBody>
          <a:bodyPr>
            <a:normAutofit/>
          </a:bodyPr>
          <a:lstStyle/>
          <a:p>
            <a:pPr marL="257175" indent="-257175">
              <a:buFont typeface="Courier New" panose="02070309020205020404" pitchFamily="49" charset="0"/>
              <a:buChar char="o"/>
            </a:pPr>
            <a:r>
              <a:rPr lang="en-US" sz="2100" dirty="0"/>
              <a:t>While doing operation with </a:t>
            </a:r>
            <a:r>
              <a:rPr lang="en-US" sz="2100" b="1" i="1" dirty="0"/>
              <a:t>Single</a:t>
            </a:r>
            <a:r>
              <a:rPr lang="en-US" sz="2100" dirty="0"/>
              <a:t> for or while loop. </a:t>
            </a:r>
          </a:p>
          <a:p>
            <a:pPr marL="257175" indent="-257175">
              <a:buFont typeface="Courier New" panose="02070309020205020404" pitchFamily="49" charset="0"/>
              <a:buChar char="o"/>
            </a:pPr>
            <a:endParaRPr lang="en-US" sz="2100" dirty="0"/>
          </a:p>
        </p:txBody>
      </p:sp>
      <p:sp>
        <p:nvSpPr>
          <p:cNvPr id="9" name="TextBox 8">
            <a:extLst>
              <a:ext uri="{FF2B5EF4-FFF2-40B4-BE49-F238E27FC236}">
                <a16:creationId xmlns:a16="http://schemas.microsoft.com/office/drawing/2014/main" id="{58A6E0A4-B147-BDE4-2B58-8B7E8EE1B7CB}"/>
              </a:ext>
            </a:extLst>
          </p:cNvPr>
          <p:cNvSpPr txBox="1"/>
          <p:nvPr/>
        </p:nvSpPr>
        <p:spPr>
          <a:xfrm>
            <a:off x="4100945" y="1316592"/>
            <a:ext cx="5043055" cy="4455066"/>
          </a:xfrm>
          <a:prstGeom prst="rect">
            <a:avLst/>
          </a:prstGeom>
          <a:solidFill>
            <a:schemeClr val="tx1"/>
          </a:solidFill>
        </p:spPr>
        <p:txBody>
          <a:bodyPr wrap="square">
            <a:spAutoFit/>
          </a:bodyPr>
          <a:lstStyle/>
          <a:p>
            <a:endParaRPr lang="en-US" sz="1350" dirty="0">
              <a:solidFill>
                <a:schemeClr val="bg1"/>
              </a:solidFill>
              <a:latin typeface="Consolas" panose="020B0609020204030204" pitchFamily="49" charset="0"/>
            </a:endParaRPr>
          </a:p>
          <a:p>
            <a:r>
              <a:rPr lang="en-US" sz="1350" dirty="0">
                <a:solidFill>
                  <a:schemeClr val="bg1"/>
                </a:solidFill>
                <a:latin typeface="Consolas" panose="020B0609020204030204" pitchFamily="49" charset="0"/>
              </a:rPr>
              <a:t>#include&lt;bits/stdc++.h&gt;</a:t>
            </a:r>
          </a:p>
          <a:p>
            <a:r>
              <a:rPr lang="en-US" sz="1350" dirty="0">
                <a:solidFill>
                  <a:schemeClr val="bg1"/>
                </a:solidFill>
                <a:latin typeface="Consolas" panose="020B0609020204030204" pitchFamily="49" charset="0"/>
              </a:rPr>
              <a:t>using namespace std;</a:t>
            </a:r>
          </a:p>
          <a:p>
            <a:r>
              <a:rPr lang="en-US" sz="1350" dirty="0">
                <a:solidFill>
                  <a:schemeClr val="bg1"/>
                </a:solidFill>
                <a:latin typeface="Consolas" panose="020B0609020204030204" pitchFamily="49" charset="0"/>
              </a:rPr>
              <a:t>int main()</a:t>
            </a:r>
          </a:p>
          <a:p>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int 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t;</a:t>
            </a:r>
          </a:p>
          <a:p>
            <a:r>
              <a:rPr lang="en-US" sz="1350" dirty="0">
                <a:solidFill>
                  <a:schemeClr val="bg1"/>
                </a:solidFill>
                <a:latin typeface="Consolas" panose="020B0609020204030204" pitchFamily="49" charset="0"/>
              </a:rPr>
              <a:t>           int n;</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n;</a:t>
            </a:r>
          </a:p>
          <a:p>
            <a:r>
              <a:rPr lang="en-US" sz="1350" dirty="0">
                <a:solidFill>
                  <a:schemeClr val="bg1"/>
                </a:solidFill>
                <a:latin typeface="Consolas" panose="020B0609020204030204" pitchFamily="49" charset="0"/>
              </a:rPr>
              <a:t>       int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[n]; </a:t>
            </a:r>
          </a:p>
          <a:p>
            <a:r>
              <a:rPr lang="en-US" sz="1350" dirty="0">
                <a:solidFill>
                  <a:schemeClr val="bg1"/>
                </a:solidFill>
                <a:latin typeface="Consolas" panose="020B0609020204030204" pitchFamily="49" charset="0"/>
              </a:rPr>
              <a:t>       for(int i=0;i&lt;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cin</a:t>
            </a:r>
            <a:r>
              <a:rPr lang="en-US" sz="1350" dirty="0">
                <a:solidFill>
                  <a:schemeClr val="bg1"/>
                </a:solidFill>
                <a:latin typeface="Consolas" panose="020B0609020204030204" pitchFamily="49" charset="0"/>
              </a:rPr>
              <a:t> &gt;&gt; </a:t>
            </a:r>
            <a:r>
              <a:rPr lang="en-US" sz="1350" dirty="0" err="1">
                <a:solidFill>
                  <a:schemeClr val="bg1"/>
                </a:solidFill>
                <a:latin typeface="Consolas" panose="020B0609020204030204" pitchFamily="49" charset="0"/>
              </a:rPr>
              <a:t>arr</a:t>
            </a:r>
            <a:r>
              <a:rPr lang="en-US" sz="1350" dirty="0">
                <a:solidFill>
                  <a:schemeClr val="bg1"/>
                </a:solidFill>
                <a:latin typeface="Consolas" panose="020B0609020204030204" pitchFamily="49" charset="0"/>
              </a:rPr>
              <a:t>[</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sort(</a:t>
            </a:r>
            <a:r>
              <a:rPr lang="en-US" sz="1350" dirty="0" err="1">
                <a:solidFill>
                  <a:schemeClr val="bg1"/>
                </a:solidFill>
                <a:latin typeface="Consolas" panose="020B0609020204030204" pitchFamily="49" charset="0"/>
              </a:rPr>
              <a:t>arr,arr+n</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for(int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=0;i&lt;</a:t>
            </a:r>
            <a:r>
              <a:rPr lang="en-US" sz="1350" dirty="0" err="1">
                <a:solidFill>
                  <a:schemeClr val="bg1"/>
                </a:solidFill>
                <a:latin typeface="Consolas" panose="020B0609020204030204" pitchFamily="49" charset="0"/>
              </a:rPr>
              <a:t>n;i</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i</a:t>
            </a:r>
            <a:r>
              <a:rPr lang="en-US" sz="1350" dirty="0">
                <a:solidFill>
                  <a:schemeClr val="bg1"/>
                </a:solidFill>
                <a:latin typeface="Consolas" panose="020B0609020204030204" pitchFamily="49" charset="0"/>
              </a:rPr>
              <a:t> &lt;&lt; " ";</a:t>
            </a:r>
          </a:p>
          <a:p>
            <a:r>
              <a:rPr lang="en-US" sz="1350" dirty="0">
                <a:solidFill>
                  <a:schemeClr val="bg1"/>
                </a:solidFill>
                <a:latin typeface="Consolas" panose="020B0609020204030204" pitchFamily="49" charset="0"/>
              </a:rPr>
              <a:t>       }     // O(N) *here N is Number of element</a:t>
            </a:r>
          </a:p>
          <a:p>
            <a:r>
              <a:rPr lang="en-US" sz="1350" dirty="0">
                <a:solidFill>
                  <a:schemeClr val="bg1"/>
                </a:solidFill>
                <a:latin typeface="Consolas" panose="020B0609020204030204" pitchFamily="49" charset="0"/>
              </a:rPr>
              <a:t>       </a:t>
            </a:r>
            <a:r>
              <a:rPr lang="en-US" sz="1350" dirty="0" err="1">
                <a:solidFill>
                  <a:schemeClr val="bg1"/>
                </a:solidFill>
                <a:latin typeface="Consolas" panose="020B0609020204030204" pitchFamily="49" charset="0"/>
              </a:rPr>
              <a:t>cout</a:t>
            </a:r>
            <a:r>
              <a:rPr lang="en-US" sz="1350" dirty="0">
                <a:solidFill>
                  <a:schemeClr val="bg1"/>
                </a:solidFill>
                <a:latin typeface="Consolas" panose="020B0609020204030204" pitchFamily="49" charset="0"/>
              </a:rPr>
              <a:t> &lt;&lt; </a:t>
            </a:r>
            <a:r>
              <a:rPr lang="en-US" sz="1350" dirty="0" err="1">
                <a:solidFill>
                  <a:schemeClr val="bg1"/>
                </a:solidFill>
                <a:latin typeface="Consolas" panose="020B0609020204030204" pitchFamily="49" charset="0"/>
              </a:rPr>
              <a:t>endl</a:t>
            </a:r>
            <a:r>
              <a:rPr lang="en-US" sz="1350" dirty="0">
                <a:solidFill>
                  <a:schemeClr val="bg1"/>
                </a:solidFill>
                <a:latin typeface="Consolas" panose="020B0609020204030204" pitchFamily="49" charset="0"/>
              </a:rPr>
              <a:t>;</a:t>
            </a:r>
          </a:p>
          <a:p>
            <a:r>
              <a:rPr lang="en-US" sz="1350" dirty="0">
                <a:solidFill>
                  <a:schemeClr val="bg1"/>
                </a:solidFill>
                <a:latin typeface="Consolas" panose="020B0609020204030204" pitchFamily="49" charset="0"/>
              </a:rPr>
              <a:t>}</a:t>
            </a:r>
          </a:p>
          <a:p>
            <a:endParaRPr lang="en-US" sz="1350" dirty="0">
              <a:solidFill>
                <a:schemeClr val="bg1"/>
              </a:solidFill>
            </a:endParaRPr>
          </a:p>
        </p:txBody>
      </p:sp>
      <p:sp>
        <p:nvSpPr>
          <p:cNvPr id="3" name="TextBox 2">
            <a:extLst>
              <a:ext uri="{FF2B5EF4-FFF2-40B4-BE49-F238E27FC236}">
                <a16:creationId xmlns:a16="http://schemas.microsoft.com/office/drawing/2014/main" id="{64A781A9-E70A-8B2F-DAFC-E1A456900F8B}"/>
              </a:ext>
            </a:extLst>
          </p:cNvPr>
          <p:cNvSpPr txBox="1"/>
          <p:nvPr/>
        </p:nvSpPr>
        <p:spPr>
          <a:xfrm>
            <a:off x="1" y="3840127"/>
            <a:ext cx="3455633" cy="1200329"/>
          </a:xfrm>
          <a:prstGeom prst="rect">
            <a:avLst/>
          </a:prstGeom>
          <a:noFill/>
        </p:spPr>
        <p:txBody>
          <a:bodyPr wrap="square" rtlCol="0">
            <a:spAutoFit/>
          </a:bodyPr>
          <a:lstStyle/>
          <a:p>
            <a:pPr marL="257175" indent="-257175">
              <a:buFont typeface="Arial" panose="020B0604020202020204" pitchFamily="34" charset="0"/>
              <a:buChar char="•"/>
            </a:pPr>
            <a:r>
              <a:rPr lang="en-US" dirty="0">
                <a:latin typeface="Consolas" panose="020B0609020204030204" pitchFamily="49" charset="0"/>
              </a:rPr>
              <a:t>Total Complexity( O(N) )</a:t>
            </a:r>
          </a:p>
          <a:p>
            <a:pPr marL="257175" indent="-257175">
              <a:buFont typeface="Arial" panose="020B0604020202020204" pitchFamily="34" charset="0"/>
              <a:buChar char="•"/>
            </a:pPr>
            <a:r>
              <a:rPr lang="en-US" dirty="0">
                <a:latin typeface="Consolas" panose="020B0609020204030204" pitchFamily="49" charset="0"/>
              </a:rPr>
              <a:t>In 1 Sec 1e7 Or maximum 1e8 Iteration can be done.</a:t>
            </a:r>
          </a:p>
        </p:txBody>
      </p:sp>
      <p:grpSp>
        <p:nvGrpSpPr>
          <p:cNvPr id="6" name="Group 5"/>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74154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9935A-EAFE-4364-FE49-28E56EF46791}"/>
              </a:ext>
            </a:extLst>
          </p:cNvPr>
          <p:cNvSpPr>
            <a:spLocks noGrp="1"/>
          </p:cNvSpPr>
          <p:nvPr>
            <p:ph type="title"/>
          </p:nvPr>
        </p:nvSpPr>
        <p:spPr>
          <a:xfrm>
            <a:off x="0" y="857250"/>
            <a:ext cx="4184468" cy="692798"/>
          </a:xfrm>
        </p:spPr>
        <p:txBody>
          <a:bodyPr>
            <a:noAutofit/>
          </a:bodyPr>
          <a:lstStyle/>
          <a:p>
            <a:r>
              <a:rPr lang="en-US" b="1" dirty="0">
                <a:solidFill>
                  <a:schemeClr val="bg1"/>
                </a:solidFill>
              </a:rPr>
              <a:t>Quadratic Time Complexity – O(N^2)</a:t>
            </a:r>
          </a:p>
        </p:txBody>
      </p:sp>
      <p:sp>
        <p:nvSpPr>
          <p:cNvPr id="4" name="Text Placeholder 3">
            <a:extLst>
              <a:ext uri="{FF2B5EF4-FFF2-40B4-BE49-F238E27FC236}">
                <a16:creationId xmlns:a16="http://schemas.microsoft.com/office/drawing/2014/main" id="{552FC19D-5BD9-2A3C-F33E-E0487336CE1E}"/>
              </a:ext>
            </a:extLst>
          </p:cNvPr>
          <p:cNvSpPr>
            <a:spLocks noGrp="1"/>
          </p:cNvSpPr>
          <p:nvPr>
            <p:ph type="body" sz="half" idx="2"/>
          </p:nvPr>
        </p:nvSpPr>
        <p:spPr>
          <a:xfrm>
            <a:off x="100887" y="1778794"/>
            <a:ext cx="4083581" cy="3474244"/>
          </a:xfrm>
        </p:spPr>
        <p:txBody>
          <a:bodyPr>
            <a:normAutofit/>
          </a:bodyPr>
          <a:lstStyle/>
          <a:p>
            <a:pPr marL="257175" indent="-257175">
              <a:buFont typeface="Arial" panose="020B0604020202020204" pitchFamily="34" charset="0"/>
              <a:buChar char="•"/>
            </a:pPr>
            <a:r>
              <a:rPr lang="en-US" sz="1800" dirty="0">
                <a:solidFill>
                  <a:schemeClr val="bg1"/>
                </a:solidFill>
              </a:rPr>
              <a:t>“If Two nested loop used and iterate through all the elements. Then complexity  is O(n^2).”</a:t>
            </a:r>
          </a:p>
          <a:p>
            <a:pPr marL="257175" indent="-257175">
              <a:buFont typeface="Arial" panose="020B0604020202020204" pitchFamily="34" charset="0"/>
              <a:buChar char="•"/>
            </a:pPr>
            <a:r>
              <a:rPr lang="en-US" sz="1800" dirty="0">
                <a:solidFill>
                  <a:schemeClr val="bg1"/>
                </a:solidFill>
              </a:rPr>
              <a:t>Explanation : iteration for the inner loop : (n-1)*(n-2)……*2*1.</a:t>
            </a:r>
          </a:p>
          <a:p>
            <a:pPr marL="257175" indent="-257175">
              <a:buFont typeface="Arial" panose="020B0604020202020204" pitchFamily="34" charset="0"/>
              <a:buChar char="•"/>
            </a:pPr>
            <a:r>
              <a:rPr lang="en-US" sz="1800" dirty="0">
                <a:solidFill>
                  <a:schemeClr val="bg1"/>
                </a:solidFill>
              </a:rPr>
              <a:t>So the result is n*(n-1) which is O(n^2).</a:t>
            </a:r>
          </a:p>
        </p:txBody>
      </p:sp>
      <p:sp>
        <p:nvSpPr>
          <p:cNvPr id="6" name="TextBox 5">
            <a:extLst>
              <a:ext uri="{FF2B5EF4-FFF2-40B4-BE49-F238E27FC236}">
                <a16:creationId xmlns:a16="http://schemas.microsoft.com/office/drawing/2014/main" id="{2A247297-204C-7891-86AB-A6435A0BD388}"/>
              </a:ext>
            </a:extLst>
          </p:cNvPr>
          <p:cNvSpPr txBox="1"/>
          <p:nvPr/>
        </p:nvSpPr>
        <p:spPr>
          <a:xfrm>
            <a:off x="4413963" y="857251"/>
            <a:ext cx="4730037" cy="5078313"/>
          </a:xfrm>
          <a:prstGeom prst="rect">
            <a:avLst/>
          </a:prstGeom>
          <a:solidFill>
            <a:schemeClr val="tx1"/>
          </a:solidFill>
        </p:spPr>
        <p:txBody>
          <a:bodyPr wrap="square">
            <a:spAutoFit/>
          </a:bodyPr>
          <a:lstStyle/>
          <a:p>
            <a:r>
              <a:rPr lang="en-US" sz="1350" dirty="0">
                <a:solidFill>
                  <a:schemeClr val="bg1"/>
                </a:solidFill>
              </a:rPr>
              <a:t>#include&lt;bits/stdc++.h&gt;</a:t>
            </a:r>
          </a:p>
          <a:p>
            <a:r>
              <a:rPr lang="en-US" sz="1350" dirty="0">
                <a:solidFill>
                  <a:schemeClr val="bg1"/>
                </a:solidFill>
              </a:rPr>
              <a:t>using namespace std;</a:t>
            </a:r>
          </a:p>
          <a:p>
            <a:r>
              <a:rPr lang="en-US" sz="1350" dirty="0">
                <a:solidFill>
                  <a:schemeClr val="bg1"/>
                </a:solidFill>
              </a:rPr>
              <a:t>int main()</a:t>
            </a:r>
          </a:p>
          <a:p>
            <a:r>
              <a:rPr lang="en-US" sz="1350" dirty="0">
                <a:solidFill>
                  <a:schemeClr val="bg1"/>
                </a:solidFill>
              </a:rPr>
              <a:t>{</a:t>
            </a:r>
          </a:p>
          <a:p>
            <a:r>
              <a:rPr lang="en-US" sz="1350" dirty="0">
                <a:solidFill>
                  <a:schemeClr val="bg1"/>
                </a:solidFill>
              </a:rPr>
              <a:t>    int n;</a:t>
            </a:r>
          </a:p>
          <a:p>
            <a:r>
              <a:rPr lang="en-US" sz="1350" dirty="0">
                <a:solidFill>
                  <a:schemeClr val="bg1"/>
                </a:solidFill>
              </a:rPr>
              <a:t>    </a:t>
            </a:r>
            <a:r>
              <a:rPr lang="en-US" sz="1350" dirty="0" err="1">
                <a:solidFill>
                  <a:schemeClr val="bg1"/>
                </a:solidFill>
              </a:rPr>
              <a:t>cin</a:t>
            </a:r>
            <a:r>
              <a:rPr lang="en-US" sz="1350" dirty="0">
                <a:solidFill>
                  <a:schemeClr val="bg1"/>
                </a:solidFill>
              </a:rPr>
              <a:t> &gt;&gt; n;</a:t>
            </a:r>
          </a:p>
          <a:p>
            <a:endParaRPr lang="en-US" sz="1350" dirty="0">
              <a:solidFill>
                <a:schemeClr val="bg1"/>
              </a:solidFill>
            </a:endParaRPr>
          </a:p>
          <a:p>
            <a:r>
              <a:rPr lang="en-US" sz="1350" dirty="0">
                <a:solidFill>
                  <a:schemeClr val="bg1"/>
                </a:solidFill>
              </a:rPr>
              <a:t>    int </a:t>
            </a:r>
            <a:r>
              <a:rPr lang="en-US" sz="1350" dirty="0" err="1">
                <a:solidFill>
                  <a:schemeClr val="bg1"/>
                </a:solidFill>
              </a:rPr>
              <a:t>arr</a:t>
            </a:r>
            <a:r>
              <a:rPr lang="en-US" sz="1350" dirty="0">
                <a:solidFill>
                  <a:schemeClr val="bg1"/>
                </a:solidFill>
              </a:rPr>
              <a:t>[n];</a:t>
            </a:r>
          </a:p>
          <a:p>
            <a:r>
              <a:rPr lang="en-US" sz="1350" dirty="0">
                <a:solidFill>
                  <a:schemeClr val="bg1"/>
                </a:solidFill>
              </a:rPr>
              <a:t>    for(int </a:t>
            </a:r>
            <a:r>
              <a:rPr lang="en-US" sz="1350" dirty="0" err="1">
                <a:solidFill>
                  <a:schemeClr val="bg1"/>
                </a:solidFill>
              </a:rPr>
              <a:t>i</a:t>
            </a:r>
            <a:r>
              <a:rPr lang="en-US" sz="1350" dirty="0">
                <a:solidFill>
                  <a:schemeClr val="bg1"/>
                </a:solidFill>
              </a:rPr>
              <a:t>=0;i&lt;</a:t>
            </a:r>
            <a:r>
              <a:rPr lang="en-US" sz="1350" dirty="0" err="1">
                <a:solidFill>
                  <a:schemeClr val="bg1"/>
                </a:solidFill>
              </a:rPr>
              <a:t>n;i</a:t>
            </a:r>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arr</a:t>
            </a:r>
            <a:r>
              <a:rPr lang="en-US" sz="1350" dirty="0">
                <a:solidFill>
                  <a:schemeClr val="bg1"/>
                </a:solidFill>
              </a:rPr>
              <a:t>[</a:t>
            </a:r>
            <a:r>
              <a:rPr lang="en-US" sz="1350" dirty="0" err="1">
                <a:solidFill>
                  <a:schemeClr val="bg1"/>
                </a:solidFill>
              </a:rPr>
              <a:t>i</a:t>
            </a:r>
            <a:r>
              <a:rPr lang="en-US" sz="1350" dirty="0">
                <a:solidFill>
                  <a:schemeClr val="bg1"/>
                </a:solidFill>
              </a:rPr>
              <a:t>];</a:t>
            </a:r>
          </a:p>
          <a:p>
            <a:r>
              <a:rPr lang="en-US" sz="1350" dirty="0">
                <a:solidFill>
                  <a:schemeClr val="bg1"/>
                </a:solidFill>
              </a:rPr>
              <a:t>    //Bubble sort </a:t>
            </a:r>
          </a:p>
          <a:p>
            <a:r>
              <a:rPr lang="en-US" sz="1350" dirty="0">
                <a:solidFill>
                  <a:schemeClr val="bg1"/>
                </a:solidFill>
              </a:rPr>
              <a:t>    for( int </a:t>
            </a:r>
            <a:r>
              <a:rPr lang="en-US" sz="1350" dirty="0" err="1">
                <a:solidFill>
                  <a:schemeClr val="bg1"/>
                </a:solidFill>
              </a:rPr>
              <a:t>i</a:t>
            </a:r>
            <a:r>
              <a:rPr lang="en-US" sz="1350" dirty="0">
                <a:solidFill>
                  <a:schemeClr val="bg1"/>
                </a:solidFill>
              </a:rPr>
              <a:t> = 0; </a:t>
            </a:r>
            <a:r>
              <a:rPr lang="en-US" sz="1350" dirty="0" err="1">
                <a:solidFill>
                  <a:schemeClr val="bg1"/>
                </a:solidFill>
              </a:rPr>
              <a:t>i</a:t>
            </a:r>
            <a:r>
              <a:rPr lang="en-US" sz="1350" dirty="0">
                <a:solidFill>
                  <a:schemeClr val="bg1"/>
                </a:solidFill>
              </a:rPr>
              <a:t> &lt; n; </a:t>
            </a:r>
            <a:r>
              <a:rPr lang="en-US" sz="1350" dirty="0" err="1">
                <a:solidFill>
                  <a:schemeClr val="bg1"/>
                </a:solidFill>
              </a:rPr>
              <a:t>i</a:t>
            </a:r>
            <a:r>
              <a:rPr lang="en-US" sz="1350" dirty="0">
                <a:solidFill>
                  <a:schemeClr val="bg1"/>
                </a:solidFill>
              </a:rPr>
              <a:t>++ )</a:t>
            </a:r>
          </a:p>
          <a:p>
            <a:r>
              <a:rPr lang="en-US" sz="1350" dirty="0">
                <a:solidFill>
                  <a:schemeClr val="bg1"/>
                </a:solidFill>
              </a:rPr>
              <a:t>  {</a:t>
            </a:r>
          </a:p>
          <a:p>
            <a:r>
              <a:rPr lang="en-US" sz="1350" dirty="0">
                <a:solidFill>
                  <a:schemeClr val="bg1"/>
                </a:solidFill>
              </a:rPr>
              <a:t>        for(int j = 0; j &lt; (n-i-1); </a:t>
            </a:r>
            <a:r>
              <a:rPr lang="en-US" sz="1350" dirty="0" err="1">
                <a:solidFill>
                  <a:schemeClr val="bg1"/>
                </a:solidFill>
              </a:rPr>
              <a:t>j++</a:t>
            </a:r>
            <a:r>
              <a:rPr lang="en-US" sz="1350" dirty="0">
                <a:solidFill>
                  <a:schemeClr val="bg1"/>
                </a:solidFill>
              </a:rPr>
              <a:t>) {</a:t>
            </a:r>
          </a:p>
          <a:p>
            <a:r>
              <a:rPr lang="en-US" sz="1350" dirty="0">
                <a:solidFill>
                  <a:schemeClr val="bg1"/>
                </a:solidFill>
              </a:rPr>
              <a:t>            if(</a:t>
            </a:r>
            <a:r>
              <a:rPr lang="en-US" sz="1350" dirty="0" err="1">
                <a:solidFill>
                  <a:schemeClr val="bg1"/>
                </a:solidFill>
              </a:rPr>
              <a:t>arr</a:t>
            </a:r>
            <a:r>
              <a:rPr lang="en-US" sz="1350" dirty="0">
                <a:solidFill>
                  <a:schemeClr val="bg1"/>
                </a:solidFill>
              </a:rPr>
              <a:t>[j] &gt; </a:t>
            </a:r>
            <a:r>
              <a:rPr lang="en-US" sz="1350" dirty="0" err="1">
                <a:solidFill>
                  <a:schemeClr val="bg1"/>
                </a:solidFill>
              </a:rPr>
              <a:t>arr</a:t>
            </a:r>
            <a:r>
              <a:rPr lang="en-US" sz="1350" dirty="0">
                <a:solidFill>
                  <a:schemeClr val="bg1"/>
                </a:solidFill>
              </a:rPr>
              <a:t>[j+1]){</a:t>
            </a:r>
          </a:p>
          <a:p>
            <a:r>
              <a:rPr lang="en-US" sz="1350" dirty="0">
                <a:solidFill>
                  <a:schemeClr val="bg1"/>
                </a:solidFill>
              </a:rPr>
              <a:t>                swap( </a:t>
            </a:r>
            <a:r>
              <a:rPr lang="en-US" sz="1350" dirty="0" err="1">
                <a:solidFill>
                  <a:schemeClr val="bg1"/>
                </a:solidFill>
              </a:rPr>
              <a:t>arr</a:t>
            </a:r>
            <a:r>
              <a:rPr lang="en-US" sz="1350" dirty="0">
                <a:solidFill>
                  <a:schemeClr val="bg1"/>
                </a:solidFill>
              </a:rPr>
              <a:t>[j] , </a:t>
            </a:r>
            <a:r>
              <a:rPr lang="en-US" sz="1350" dirty="0" err="1">
                <a:solidFill>
                  <a:schemeClr val="bg1"/>
                </a:solidFill>
              </a:rPr>
              <a:t>arr</a:t>
            </a:r>
            <a:r>
              <a:rPr lang="en-US" sz="1350" dirty="0">
                <a:solidFill>
                  <a:schemeClr val="bg1"/>
                </a:solidFill>
              </a:rPr>
              <a:t>[j+1] );</a:t>
            </a:r>
          </a:p>
          <a:p>
            <a:r>
              <a:rPr lang="en-US" sz="1350" dirty="0">
                <a:solidFill>
                  <a:schemeClr val="bg1"/>
                </a:solidFill>
              </a:rPr>
              <a:t>            }</a:t>
            </a:r>
          </a:p>
          <a:p>
            <a:r>
              <a:rPr lang="en-US" sz="1350" dirty="0">
                <a:solidFill>
                  <a:schemeClr val="bg1"/>
                </a:solidFill>
              </a:rPr>
              <a:t>        }</a:t>
            </a:r>
          </a:p>
          <a:p>
            <a:r>
              <a:rPr lang="en-US" sz="1350" dirty="0">
                <a:solidFill>
                  <a:schemeClr val="bg1"/>
                </a:solidFill>
              </a:rPr>
              <a:t>    }</a:t>
            </a:r>
          </a:p>
          <a:p>
            <a:r>
              <a:rPr lang="en-US" sz="1350" dirty="0">
                <a:solidFill>
                  <a:schemeClr val="bg1"/>
                </a:solidFill>
              </a:rPr>
              <a:t>    for(auto u : </a:t>
            </a:r>
            <a:r>
              <a:rPr lang="en-US" sz="1350" dirty="0" err="1">
                <a:solidFill>
                  <a:schemeClr val="bg1"/>
                </a:solidFill>
              </a:rPr>
              <a:t>arr</a:t>
            </a:r>
            <a:r>
              <a:rPr lang="en-US" sz="1350" dirty="0">
                <a:solidFill>
                  <a:schemeClr val="bg1"/>
                </a:solidFill>
              </a:rPr>
              <a:t>){</a:t>
            </a:r>
          </a:p>
          <a:p>
            <a:r>
              <a:rPr lang="en-US" sz="1350" dirty="0">
                <a:solidFill>
                  <a:schemeClr val="bg1"/>
                </a:solidFill>
              </a:rPr>
              <a:t>        </a:t>
            </a:r>
            <a:r>
              <a:rPr lang="en-US" sz="1350" dirty="0" err="1">
                <a:solidFill>
                  <a:schemeClr val="bg1"/>
                </a:solidFill>
              </a:rPr>
              <a:t>cout</a:t>
            </a:r>
            <a:r>
              <a:rPr lang="en-US" sz="1350" dirty="0">
                <a:solidFill>
                  <a:schemeClr val="bg1"/>
                </a:solidFill>
              </a:rPr>
              <a:t> &lt;&lt; u &lt;&lt; " ";</a:t>
            </a:r>
          </a:p>
          <a:p>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a:t>
            </a:r>
            <a:r>
              <a:rPr lang="en-US" sz="1350" dirty="0" err="1">
                <a:solidFill>
                  <a:schemeClr val="bg1"/>
                </a:solidFill>
              </a:rPr>
              <a:t>endl</a:t>
            </a:r>
            <a:r>
              <a:rPr lang="en-US" sz="1350" dirty="0">
                <a:solidFill>
                  <a:schemeClr val="bg1"/>
                </a:solidFill>
              </a:rPr>
              <a:t>;</a:t>
            </a:r>
          </a:p>
          <a:p>
            <a:endParaRPr lang="en-US" sz="1350" dirty="0">
              <a:solidFill>
                <a:schemeClr val="bg1"/>
              </a:solidFill>
            </a:endParaRPr>
          </a:p>
          <a:p>
            <a:r>
              <a:rPr lang="en-US" sz="1350" dirty="0">
                <a:solidFill>
                  <a:schemeClr val="bg1"/>
                </a:solidFill>
              </a:rPr>
              <a:t>}</a:t>
            </a:r>
          </a:p>
        </p:txBody>
      </p:sp>
      <p:grpSp>
        <p:nvGrpSpPr>
          <p:cNvPr id="5" name="Group 4"/>
          <p:cNvGrpSpPr/>
          <p:nvPr/>
        </p:nvGrpSpPr>
        <p:grpSpPr>
          <a:xfrm>
            <a:off x="8338785" y="53502"/>
            <a:ext cx="982638" cy="783280"/>
            <a:chOff x="8243249" y="53502"/>
            <a:chExt cx="982638" cy="783280"/>
          </a:xfrm>
        </p:grpSpPr>
        <p:sp>
          <p:nvSpPr>
            <p:cNvPr id="7" name="TextBox 6"/>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8" name="Picture 7"/>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3110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B41A4-5094-5254-5217-5F5C40CB98A7}"/>
              </a:ext>
            </a:extLst>
          </p:cNvPr>
          <p:cNvSpPr>
            <a:spLocks noGrp="1"/>
          </p:cNvSpPr>
          <p:nvPr>
            <p:ph type="title"/>
          </p:nvPr>
        </p:nvSpPr>
        <p:spPr>
          <a:xfrm>
            <a:off x="101034" y="1179909"/>
            <a:ext cx="4264819" cy="425054"/>
          </a:xfrm>
        </p:spPr>
        <p:txBody>
          <a:bodyPr>
            <a:noAutofit/>
          </a:bodyPr>
          <a:lstStyle/>
          <a:p>
            <a:r>
              <a:rPr lang="en-US" sz="2100" b="1" dirty="0"/>
              <a:t>Logarithmic Time Complexity – O(log N)</a:t>
            </a:r>
          </a:p>
        </p:txBody>
      </p:sp>
      <p:sp>
        <p:nvSpPr>
          <p:cNvPr id="4" name="Text Placeholder 3">
            <a:extLst>
              <a:ext uri="{FF2B5EF4-FFF2-40B4-BE49-F238E27FC236}">
                <a16:creationId xmlns:a16="http://schemas.microsoft.com/office/drawing/2014/main" id="{2600F39E-310E-8165-39E4-A5C87640C56A}"/>
              </a:ext>
            </a:extLst>
          </p:cNvPr>
          <p:cNvSpPr>
            <a:spLocks noGrp="1"/>
          </p:cNvSpPr>
          <p:nvPr>
            <p:ph type="body" sz="half" idx="2"/>
          </p:nvPr>
        </p:nvSpPr>
        <p:spPr>
          <a:xfrm>
            <a:off x="386345" y="2050257"/>
            <a:ext cx="3571875" cy="3145631"/>
          </a:xfrm>
        </p:spPr>
        <p:txBody>
          <a:bodyPr>
            <a:normAutofit/>
          </a:bodyPr>
          <a:lstStyle/>
          <a:p>
            <a:r>
              <a:rPr lang="en-US" sz="1800"/>
              <a:t>Per Operation mid divides into half Value. That means </a:t>
            </a:r>
          </a:p>
          <a:p>
            <a:r>
              <a:rPr lang="en-US" sz="1800"/>
              <a:t>n/2 + n/4 + n/8 + n/16  + ……..</a:t>
            </a:r>
          </a:p>
          <a:p>
            <a:r>
              <a:rPr lang="en-US" sz="1800"/>
              <a:t>= n (1/2 + 1/4 + 1/8 + …….. )</a:t>
            </a:r>
          </a:p>
          <a:p>
            <a:r>
              <a:rPr lang="en-US" sz="1800"/>
              <a:t>= log(n))  </a:t>
            </a:r>
            <a:r>
              <a:rPr lang="en-US" sz="1350"/>
              <a:t>// </a:t>
            </a:r>
            <a:r>
              <a:rPr lang="en-US" sz="2100" i="1">
                <a:latin typeface="Nunito" panose="020F0502020204030204" pitchFamily="2" charset="0"/>
              </a:rPr>
              <a:t>log</a:t>
            </a:r>
            <a:r>
              <a:rPr lang="en-US" sz="2100" i="1" baseline="-25000">
                <a:latin typeface="Nunito" panose="020F0502020204030204" pitchFamily="2" charset="0"/>
              </a:rPr>
              <a:t>2</a:t>
            </a:r>
            <a:r>
              <a:rPr lang="en-US" sz="2100" i="1">
                <a:latin typeface="Nunito" panose="020F0502020204030204" pitchFamily="2" charset="0"/>
              </a:rPr>
              <a:t>(y) = x,  2^x = y;</a:t>
            </a:r>
          </a:p>
          <a:p>
            <a:r>
              <a:rPr lang="en-US" sz="2100" b="1">
                <a:latin typeface="Nirmala UI" panose="020B0502040204020203" pitchFamily="34" charset="0"/>
                <a:ea typeface="Nirmala UI" panose="020B0502040204020203" pitchFamily="34" charset="0"/>
                <a:cs typeface="Nirmala UI" panose="020B0502040204020203" pitchFamily="34" charset="0"/>
              </a:rPr>
              <a:t>So, Time Complexity of Binary search is O(log(n))</a:t>
            </a:r>
            <a:endParaRPr lang="en-US" sz="1350" b="1" dirty="0">
              <a:latin typeface="Nirmala UI" panose="020B0502040204020203" pitchFamily="34" charset="0"/>
              <a:ea typeface="Nirmala UI" panose="020B0502040204020203" pitchFamily="34" charset="0"/>
              <a:cs typeface="Nirmala UI" panose="020B0502040204020203" pitchFamily="34" charset="0"/>
            </a:endParaRPr>
          </a:p>
        </p:txBody>
      </p:sp>
      <p:sp>
        <p:nvSpPr>
          <p:cNvPr id="7" name="TextBox 6">
            <a:extLst>
              <a:ext uri="{FF2B5EF4-FFF2-40B4-BE49-F238E27FC236}">
                <a16:creationId xmlns:a16="http://schemas.microsoft.com/office/drawing/2014/main" id="{4DB7968B-256B-2DE2-EA5F-BFBB21617772}"/>
              </a:ext>
            </a:extLst>
          </p:cNvPr>
          <p:cNvSpPr txBox="1"/>
          <p:nvPr/>
        </p:nvSpPr>
        <p:spPr>
          <a:xfrm>
            <a:off x="4570834" y="857250"/>
            <a:ext cx="4573166" cy="5078313"/>
          </a:xfrm>
          <a:prstGeom prst="rect">
            <a:avLst/>
          </a:prstGeom>
          <a:solidFill>
            <a:schemeClr val="tx1"/>
          </a:solidFill>
        </p:spPr>
        <p:txBody>
          <a:bodyPr wrap="square">
            <a:spAutoFit/>
          </a:bodyPr>
          <a:lstStyle/>
          <a:p>
            <a:r>
              <a:rPr lang="en-US" sz="1350" dirty="0">
                <a:solidFill>
                  <a:schemeClr val="bg1"/>
                </a:solidFill>
              </a:rPr>
              <a:t>int main()</a:t>
            </a:r>
          </a:p>
          <a:p>
            <a:r>
              <a:rPr lang="en-US" sz="1350" dirty="0">
                <a:solidFill>
                  <a:schemeClr val="bg1"/>
                </a:solidFill>
              </a:rPr>
              <a:t>{  </a:t>
            </a:r>
            <a:r>
              <a:rPr lang="en-US" sz="1350" dirty="0">
                <a:solidFill>
                  <a:srgbClr val="FF0000"/>
                </a:solidFill>
              </a:rPr>
              <a:t>// Binary Search </a:t>
            </a:r>
          </a:p>
          <a:p>
            <a:r>
              <a:rPr lang="en-US" sz="1350" dirty="0">
                <a:solidFill>
                  <a:schemeClr val="bg1"/>
                </a:solidFill>
              </a:rPr>
              <a:t>    </a:t>
            </a:r>
            <a:r>
              <a:rPr lang="en-US" sz="1350" dirty="0">
                <a:solidFill>
                  <a:srgbClr val="FF0000"/>
                </a:solidFill>
              </a:rPr>
              <a:t>int</a:t>
            </a:r>
            <a:r>
              <a:rPr lang="en-US" sz="1350" dirty="0">
                <a:solidFill>
                  <a:schemeClr val="bg1"/>
                </a:solidFill>
              </a:rPr>
              <a:t> n , v[n]; </a:t>
            </a:r>
            <a:r>
              <a:rPr lang="en-US" sz="1350" dirty="0" err="1">
                <a:solidFill>
                  <a:srgbClr val="00B050"/>
                </a:solidFill>
              </a:rPr>
              <a:t>cin</a:t>
            </a:r>
            <a:r>
              <a:rPr lang="en-US" sz="1350" dirty="0">
                <a:solidFill>
                  <a:schemeClr val="bg1"/>
                </a:solidFill>
              </a:rPr>
              <a:t> &gt;&gt; n;</a:t>
            </a:r>
          </a:p>
          <a:p>
            <a:r>
              <a:rPr lang="en-US" sz="1350" dirty="0">
                <a:solidFill>
                  <a:schemeClr val="bg1"/>
                </a:solidFill>
              </a:rPr>
              <a:t>    for(</a:t>
            </a:r>
            <a:r>
              <a:rPr lang="en-US" sz="1350" dirty="0">
                <a:solidFill>
                  <a:srgbClr val="FF0000"/>
                </a:solidFill>
              </a:rPr>
              <a:t>int</a:t>
            </a:r>
            <a:r>
              <a:rPr lang="en-US" sz="1350" dirty="0">
                <a:solidFill>
                  <a:schemeClr val="bg1"/>
                </a:solidFill>
              </a:rPr>
              <a:t> </a:t>
            </a:r>
            <a:r>
              <a:rPr lang="en-US" sz="1350" dirty="0" err="1">
                <a:solidFill>
                  <a:schemeClr val="bg1"/>
                </a:solidFill>
              </a:rPr>
              <a:t>i</a:t>
            </a:r>
            <a:r>
              <a:rPr lang="en-US" sz="1350" dirty="0">
                <a:solidFill>
                  <a:schemeClr val="bg1"/>
                </a:solidFill>
              </a:rPr>
              <a:t>=0; </a:t>
            </a:r>
            <a:r>
              <a:rPr lang="en-US" sz="1350" dirty="0" err="1">
                <a:solidFill>
                  <a:schemeClr val="bg1"/>
                </a:solidFill>
              </a:rPr>
              <a:t>i</a:t>
            </a:r>
            <a:r>
              <a:rPr lang="en-US" sz="1350" dirty="0">
                <a:solidFill>
                  <a:schemeClr val="bg1"/>
                </a:solidFill>
              </a:rPr>
              <a:t>&lt;n; </a:t>
            </a:r>
            <a:r>
              <a:rPr lang="en-US" sz="1350" dirty="0" err="1">
                <a:solidFill>
                  <a:schemeClr val="bg1"/>
                </a:solidFill>
              </a:rPr>
              <a:t>i</a:t>
            </a:r>
            <a:r>
              <a:rPr lang="en-US" sz="1350" dirty="0">
                <a:solidFill>
                  <a:schemeClr val="bg1"/>
                </a:solidFill>
              </a:rPr>
              <a:t>++){</a:t>
            </a:r>
          </a:p>
          <a:p>
            <a:r>
              <a:rPr lang="en-US" sz="1350" dirty="0">
                <a:solidFill>
                  <a:schemeClr val="bg1"/>
                </a:solidFill>
              </a:rPr>
              <a:t>   </a:t>
            </a:r>
            <a:r>
              <a:rPr lang="en-US" sz="1350" dirty="0">
                <a:solidFill>
                  <a:srgbClr val="00B050"/>
                </a:solidFill>
              </a:rPr>
              <a:t> </a:t>
            </a:r>
            <a:r>
              <a:rPr lang="en-US" sz="1350" dirty="0" err="1">
                <a:solidFill>
                  <a:srgbClr val="00B050"/>
                </a:solidFill>
              </a:rPr>
              <a:t>cin</a:t>
            </a:r>
            <a:r>
              <a:rPr lang="en-US" sz="1350" dirty="0">
                <a:solidFill>
                  <a:srgbClr val="00B050"/>
                </a:solidFill>
              </a:rPr>
              <a:t> </a:t>
            </a:r>
            <a:r>
              <a:rPr lang="en-US" sz="1350" dirty="0">
                <a:solidFill>
                  <a:schemeClr val="bg1"/>
                </a:solidFill>
              </a:rPr>
              <a:t>&gt;&gt; v[</a:t>
            </a:r>
            <a:r>
              <a:rPr lang="en-US" sz="1350" dirty="0" err="1">
                <a:solidFill>
                  <a:schemeClr val="bg1"/>
                </a:solidFill>
              </a:rPr>
              <a:t>i</a:t>
            </a:r>
            <a:r>
              <a:rPr lang="en-US" sz="1350" dirty="0">
                <a:solidFill>
                  <a:schemeClr val="bg1"/>
                </a:solidFill>
              </a:rPr>
              <a:t>];</a:t>
            </a:r>
          </a:p>
          <a:p>
            <a:r>
              <a:rPr lang="en-US" sz="1350" dirty="0">
                <a:solidFill>
                  <a:schemeClr val="bg1"/>
                </a:solidFill>
              </a:rPr>
              <a:t>    }</a:t>
            </a:r>
          </a:p>
          <a:p>
            <a:r>
              <a:rPr lang="en-US" sz="1350" dirty="0">
                <a:solidFill>
                  <a:schemeClr val="bg1"/>
                </a:solidFill>
              </a:rPr>
              <a:t>   </a:t>
            </a:r>
            <a:r>
              <a:rPr lang="en-US" sz="1350" dirty="0">
                <a:solidFill>
                  <a:srgbClr val="FF0000"/>
                </a:solidFill>
              </a:rPr>
              <a:t> int </a:t>
            </a:r>
            <a:r>
              <a:rPr lang="en-US" sz="1350" dirty="0">
                <a:solidFill>
                  <a:schemeClr val="bg1"/>
                </a:solidFill>
              </a:rPr>
              <a:t>lo=0,hi=n-1,</a:t>
            </a:r>
            <a:r>
              <a:rPr lang="en-US" sz="1350" dirty="0">
                <a:solidFill>
                  <a:srgbClr val="00B0F0"/>
                </a:solidFill>
              </a:rPr>
              <a:t>mid</a:t>
            </a:r>
            <a:r>
              <a:rPr lang="en-US" sz="1350" dirty="0">
                <a:solidFill>
                  <a:schemeClr val="bg1"/>
                </a:solidFill>
              </a:rPr>
              <a:t>,</a:t>
            </a:r>
            <a:r>
              <a:rPr lang="en-US" sz="1350" dirty="0">
                <a:solidFill>
                  <a:srgbClr val="C00000"/>
                </a:solidFill>
              </a:rPr>
              <a:t>fnd</a:t>
            </a:r>
            <a:r>
              <a:rPr lang="en-US" sz="1350" dirty="0">
                <a:solidFill>
                  <a:schemeClr val="bg1"/>
                </a:solidFill>
              </a:rPr>
              <a:t>;</a:t>
            </a:r>
          </a:p>
          <a:p>
            <a:r>
              <a:rPr lang="en-US" sz="1350" dirty="0">
                <a:solidFill>
                  <a:schemeClr val="bg1"/>
                </a:solidFill>
              </a:rPr>
              <a:t>    </a:t>
            </a:r>
            <a:r>
              <a:rPr lang="en-US" sz="1350" dirty="0" err="1">
                <a:solidFill>
                  <a:schemeClr val="bg1"/>
                </a:solidFill>
              </a:rPr>
              <a:t>cin</a:t>
            </a:r>
            <a:r>
              <a:rPr lang="en-US" sz="1350" dirty="0">
                <a:solidFill>
                  <a:schemeClr val="bg1"/>
                </a:solidFill>
              </a:rPr>
              <a:t> &gt;&gt; </a:t>
            </a:r>
            <a:r>
              <a:rPr lang="en-US" sz="1350" dirty="0" err="1">
                <a:solidFill>
                  <a:schemeClr val="bg1"/>
                </a:solidFill>
              </a:rPr>
              <a:t>fnd</a:t>
            </a:r>
            <a:r>
              <a:rPr lang="en-US" sz="1350" dirty="0">
                <a:solidFill>
                  <a:schemeClr val="bg1"/>
                </a:solidFill>
              </a:rPr>
              <a:t>;</a:t>
            </a:r>
          </a:p>
          <a:p>
            <a:r>
              <a:rPr lang="en-US" sz="1350" dirty="0">
                <a:solidFill>
                  <a:srgbClr val="FFC000"/>
                </a:solidFill>
              </a:rPr>
              <a:t>    while</a:t>
            </a:r>
            <a:r>
              <a:rPr lang="en-US" sz="1350" dirty="0">
                <a:solidFill>
                  <a:schemeClr val="bg1"/>
                </a:solidFill>
              </a:rPr>
              <a:t>(hi&gt;=lo){</a:t>
            </a:r>
          </a:p>
          <a:p>
            <a:r>
              <a:rPr lang="en-US" sz="1350" dirty="0">
                <a:solidFill>
                  <a:schemeClr val="accent1">
                    <a:lumMod val="60000"/>
                    <a:lumOff val="40000"/>
                  </a:schemeClr>
                </a:solidFill>
              </a:rPr>
              <a:t>        </a:t>
            </a:r>
            <a:r>
              <a:rPr lang="en-US" sz="1350" dirty="0">
                <a:solidFill>
                  <a:srgbClr val="00B0F0"/>
                </a:solidFill>
              </a:rPr>
              <a:t>mid</a:t>
            </a:r>
            <a:r>
              <a:rPr lang="en-US" sz="1350" dirty="0">
                <a:solidFill>
                  <a:schemeClr val="bg1"/>
                </a:solidFill>
              </a:rPr>
              <a:t>=(</a:t>
            </a:r>
            <a:r>
              <a:rPr lang="en-US" sz="1350" dirty="0" err="1">
                <a:solidFill>
                  <a:srgbClr val="FF0000"/>
                </a:solidFill>
              </a:rPr>
              <a:t>hi</a:t>
            </a:r>
            <a:r>
              <a:rPr lang="en-US" sz="1350" dirty="0" err="1">
                <a:solidFill>
                  <a:schemeClr val="bg1"/>
                </a:solidFill>
              </a:rPr>
              <a:t>+l</a:t>
            </a:r>
            <a:r>
              <a:rPr lang="en-US" sz="1350" dirty="0" err="1">
                <a:solidFill>
                  <a:srgbClr val="00B050"/>
                </a:solidFill>
              </a:rPr>
              <a:t>o</a:t>
            </a:r>
            <a:r>
              <a:rPr lang="en-US" sz="1350" dirty="0">
                <a:solidFill>
                  <a:schemeClr val="bg1"/>
                </a:solidFill>
              </a:rPr>
              <a:t>)/2;</a:t>
            </a:r>
          </a:p>
          <a:p>
            <a:r>
              <a:rPr lang="en-US" sz="1350" dirty="0">
                <a:solidFill>
                  <a:schemeClr val="bg1"/>
                </a:solidFill>
              </a:rPr>
              <a:t>        if(v[</a:t>
            </a:r>
            <a:r>
              <a:rPr lang="en-US" sz="1350" dirty="0">
                <a:solidFill>
                  <a:srgbClr val="00B0F0"/>
                </a:solidFill>
              </a:rPr>
              <a:t>mid</a:t>
            </a:r>
            <a:r>
              <a:rPr lang="en-US" sz="1350" dirty="0">
                <a:solidFill>
                  <a:schemeClr val="bg1"/>
                </a:solidFill>
              </a:rPr>
              <a:t>] == </a:t>
            </a:r>
            <a:r>
              <a:rPr lang="en-US" sz="1350" dirty="0" err="1">
                <a:solidFill>
                  <a:srgbClr val="C00000"/>
                </a:solidFill>
              </a:rPr>
              <a:t>fnd</a:t>
            </a:r>
            <a:r>
              <a:rPr lang="en-US" sz="1350" dirty="0">
                <a:solidFill>
                  <a:schemeClr val="bg1"/>
                </a:solidFill>
              </a:rPr>
              <a:t>) {</a:t>
            </a:r>
          </a:p>
          <a:p>
            <a:r>
              <a:rPr lang="en-US" sz="1350" dirty="0">
                <a:solidFill>
                  <a:schemeClr val="bg1"/>
                </a:solidFill>
              </a:rPr>
              <a:t>            </a:t>
            </a:r>
            <a:r>
              <a:rPr lang="en-US" sz="1350" dirty="0" err="1">
                <a:solidFill>
                  <a:schemeClr val="bg1"/>
                </a:solidFill>
              </a:rPr>
              <a:t>cout</a:t>
            </a:r>
            <a:r>
              <a:rPr lang="en-US" sz="1350" dirty="0">
                <a:solidFill>
                  <a:schemeClr val="bg1"/>
                </a:solidFill>
              </a:rPr>
              <a:t> &lt;&lt; mid &lt;&lt; </a:t>
            </a:r>
            <a:r>
              <a:rPr lang="en-US" sz="1350" dirty="0" err="1">
                <a:solidFill>
                  <a:schemeClr val="bg1"/>
                </a:solidFill>
              </a:rPr>
              <a:t>endl</a:t>
            </a:r>
            <a:r>
              <a:rPr lang="en-US" sz="1350" dirty="0">
                <a:solidFill>
                  <a:schemeClr val="bg1"/>
                </a:solidFill>
              </a:rPr>
              <a:t>;</a:t>
            </a:r>
          </a:p>
          <a:p>
            <a:r>
              <a:rPr lang="en-US" sz="1350" dirty="0">
                <a:solidFill>
                  <a:schemeClr val="bg1"/>
                </a:solidFill>
              </a:rPr>
              <a:t>            break;</a:t>
            </a:r>
          </a:p>
          <a:p>
            <a:r>
              <a:rPr lang="en-US" sz="1350" dirty="0">
                <a:solidFill>
                  <a:schemeClr val="bg1"/>
                </a:solidFill>
              </a:rPr>
              <a:t>        }</a:t>
            </a:r>
          </a:p>
          <a:p>
            <a:r>
              <a:rPr lang="en-US" sz="1350" dirty="0">
                <a:solidFill>
                  <a:schemeClr val="bg1"/>
                </a:solidFill>
              </a:rPr>
              <a:t>        if(v[</a:t>
            </a:r>
            <a:r>
              <a:rPr lang="en-US" sz="1350" dirty="0">
                <a:solidFill>
                  <a:srgbClr val="00B0F0"/>
                </a:solidFill>
              </a:rPr>
              <a:t>mid</a:t>
            </a:r>
            <a:r>
              <a:rPr lang="en-US" sz="1350" dirty="0">
                <a:solidFill>
                  <a:schemeClr val="bg1"/>
                </a:solidFill>
              </a:rPr>
              <a:t>] &lt;=</a:t>
            </a:r>
            <a:r>
              <a:rPr lang="en-US" sz="1350" dirty="0">
                <a:solidFill>
                  <a:srgbClr val="C00000"/>
                </a:solidFill>
              </a:rPr>
              <a:t> </a:t>
            </a:r>
            <a:r>
              <a:rPr lang="en-US" sz="1350" dirty="0" err="1">
                <a:solidFill>
                  <a:srgbClr val="C00000"/>
                </a:solidFill>
              </a:rPr>
              <a:t>fnd</a:t>
            </a:r>
            <a:r>
              <a:rPr lang="en-US" sz="1350" dirty="0">
                <a:solidFill>
                  <a:schemeClr val="bg1"/>
                </a:solidFill>
              </a:rPr>
              <a:t>){</a:t>
            </a:r>
          </a:p>
          <a:p>
            <a:r>
              <a:rPr lang="en-US" sz="1350" dirty="0">
                <a:solidFill>
                  <a:srgbClr val="00B050"/>
                </a:solidFill>
              </a:rPr>
              <a:t>        lo</a:t>
            </a:r>
            <a:r>
              <a:rPr lang="en-US" sz="1350" dirty="0">
                <a:solidFill>
                  <a:schemeClr val="bg1"/>
                </a:solidFill>
              </a:rPr>
              <a:t>=</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else</a:t>
            </a:r>
          </a:p>
          <a:p>
            <a:r>
              <a:rPr lang="en-US" sz="1350" dirty="0">
                <a:solidFill>
                  <a:schemeClr val="bg1"/>
                </a:solidFill>
              </a:rPr>
              <a:t>        {</a:t>
            </a:r>
          </a:p>
          <a:p>
            <a:r>
              <a:rPr lang="en-US" sz="1350" dirty="0">
                <a:solidFill>
                  <a:schemeClr val="bg1"/>
                </a:solidFill>
              </a:rPr>
              <a:t>            hi = </a:t>
            </a:r>
            <a:r>
              <a:rPr lang="en-US" sz="1350" dirty="0">
                <a:solidFill>
                  <a:srgbClr val="00B0F0"/>
                </a:solidFill>
              </a:rPr>
              <a:t>mid</a:t>
            </a:r>
            <a:r>
              <a:rPr lang="en-US" sz="1350" dirty="0">
                <a:solidFill>
                  <a:schemeClr val="bg1"/>
                </a:solidFill>
              </a:rPr>
              <a:t>-1;</a:t>
            </a:r>
          </a:p>
          <a:p>
            <a:r>
              <a:rPr lang="en-US" sz="1350" dirty="0">
                <a:solidFill>
                  <a:schemeClr val="bg1"/>
                </a:solidFill>
              </a:rPr>
              <a:t>        }</a:t>
            </a:r>
          </a:p>
          <a:p>
            <a:r>
              <a:rPr lang="en-US" sz="1350" dirty="0">
                <a:solidFill>
                  <a:schemeClr val="bg1"/>
                </a:solidFill>
              </a:rPr>
              <a:t>    }</a:t>
            </a:r>
          </a:p>
          <a:p>
            <a:endParaRPr lang="en-US" sz="1350" dirty="0">
              <a:solidFill>
                <a:schemeClr val="bg1"/>
              </a:solidFill>
            </a:endParaRPr>
          </a:p>
          <a:p>
            <a:r>
              <a:rPr lang="en-US" sz="1350" dirty="0">
                <a:solidFill>
                  <a:schemeClr val="bg1"/>
                </a:solidFill>
              </a:rPr>
              <a:t>}</a:t>
            </a:r>
          </a:p>
        </p:txBody>
      </p:sp>
      <p:sp>
        <p:nvSpPr>
          <p:cNvPr id="8" name="AutoShape 2" descr="{\displaystyle \sum _{n=1}^{\infty }{\frac {1}{n}}=1+{\frac {1}{2}}+{\frac {1}{3}}+{\frac {1}{4}}+{\frac {1}{5}}+\cdots .}">
            <a:extLst>
              <a:ext uri="{FF2B5EF4-FFF2-40B4-BE49-F238E27FC236}">
                <a16:creationId xmlns:a16="http://schemas.microsoft.com/office/drawing/2014/main" id="{59773608-56D2-9C2D-0F22-F0814224CDB8}"/>
              </a:ext>
            </a:extLst>
          </p:cNvPr>
          <p:cNvSpPr>
            <a:spLocks noChangeAspect="1" noChangeArrowheads="1"/>
          </p:cNvSpPr>
          <p:nvPr/>
        </p:nvSpPr>
        <p:spPr bwMode="auto">
          <a:xfrm>
            <a:off x="4457700" y="331470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grpSp>
        <p:nvGrpSpPr>
          <p:cNvPr id="9" name="Group 8"/>
          <p:cNvGrpSpPr/>
          <p:nvPr/>
        </p:nvGrpSpPr>
        <p:grpSpPr>
          <a:xfrm>
            <a:off x="8338785" y="53502"/>
            <a:ext cx="982638" cy="783280"/>
            <a:chOff x="8243249" y="53502"/>
            <a:chExt cx="982638" cy="783280"/>
          </a:xfrm>
        </p:grpSpPr>
        <p:sp>
          <p:nvSpPr>
            <p:cNvPr id="11" name="TextBox 10"/>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2" name="Picture 11"/>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295844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1000"/>
                                        <p:tgtEl>
                                          <p:spTgt spid="4">
                                            <p:txEl>
                                              <p:pRg st="0" end="0"/>
                                            </p:txEl>
                                          </p:spTgt>
                                        </p:tgtEl>
                                      </p:cBhvr>
                                    </p:animEffect>
                                    <p:anim calcmode="lin" valueType="num">
                                      <p:cBhvr>
                                        <p:cTn id="12"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1000"/>
                                        <p:tgtEl>
                                          <p:spTgt spid="4">
                                            <p:txEl>
                                              <p:pRg st="1" end="1"/>
                                            </p:txEl>
                                          </p:spTgt>
                                        </p:tgtEl>
                                      </p:cBhvr>
                                    </p:animEffect>
                                    <p:anim calcmode="lin" valueType="num">
                                      <p:cBhvr>
                                        <p:cTn id="17"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4">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1000"/>
                                        <p:tgtEl>
                                          <p:spTgt spid="4">
                                            <p:txEl>
                                              <p:pRg st="3" end="3"/>
                                            </p:txEl>
                                          </p:spTgt>
                                        </p:tgtEl>
                                      </p:cBhvr>
                                    </p:animEffect>
                                    <p:anim calcmode="lin" valueType="num">
                                      <p:cBhvr>
                                        <p:cTn id="27"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28" dur="1000" fill="hold"/>
                                        <p:tgtEl>
                                          <p:spTgt spid="4">
                                            <p:txEl>
                                              <p:pRg st="3" end="3"/>
                                            </p:tx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1000"/>
                                        <p:tgtEl>
                                          <p:spTgt spid="4">
                                            <p:txEl>
                                              <p:pRg st="4" end="4"/>
                                            </p:txEl>
                                          </p:spTgt>
                                        </p:tgtEl>
                                      </p:cBhvr>
                                    </p:animEffect>
                                    <p:anim calcmode="lin" valueType="num">
                                      <p:cBhvr>
                                        <p:cTn id="3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8634"/>
          <a:stretch/>
        </p:blipFill>
        <p:spPr>
          <a:xfrm>
            <a:off x="587022" y="56443"/>
            <a:ext cx="7970715" cy="250875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3000" y="314730"/>
            <a:ext cx="4318000" cy="5972111"/>
          </a:xfrm>
          <a:prstGeom prst="rect">
            <a:avLst/>
          </a:prstGeom>
        </p:spPr>
      </p:pic>
      <p:sp>
        <p:nvSpPr>
          <p:cNvPr id="4" name="Rectangle 3">
            <a:extLst>
              <a:ext uri="{FF2B5EF4-FFF2-40B4-BE49-F238E27FC236}">
                <a16:creationId xmlns:a16="http://schemas.microsoft.com/office/drawing/2014/main" id="{7C1D1091-1D88-0545-9ED7-6AF82CC0D01A}"/>
              </a:ext>
            </a:extLst>
          </p:cNvPr>
          <p:cNvSpPr/>
          <p:nvPr/>
        </p:nvSpPr>
        <p:spPr>
          <a:xfrm>
            <a:off x="4572000" y="6536467"/>
            <a:ext cx="4572000" cy="307975"/>
          </a:xfrm>
          <a:prstGeom prst="rect">
            <a:avLst/>
          </a:prstGeom>
        </p:spPr>
        <p:txBody>
          <a:bodyPr wrap="square">
            <a:spAutoFit/>
          </a:bodyPr>
          <a:lstStyle/>
          <a:p>
            <a:pPr algn="r">
              <a:defRPr/>
            </a:pPr>
            <a:r>
              <a:rPr lang="en-US" altLang="en-US" sz="1400" b="1" i="1" dirty="0">
                <a:solidFill>
                  <a:schemeClr val="accent6">
                    <a:lumMod val="75000"/>
                  </a:schemeClr>
                </a:solidFill>
              </a:rPr>
              <a:t>ICE 2231/ Introductory Class</a:t>
            </a:r>
            <a:endParaRPr lang="en-US" sz="1400" b="1" i="1" dirty="0">
              <a:solidFill>
                <a:schemeClr val="accent6">
                  <a:lumMod val="75000"/>
                </a:schemeClr>
              </a:solidFill>
            </a:endParaRPr>
          </a:p>
        </p:txBody>
      </p:sp>
      <p:sp>
        <p:nvSpPr>
          <p:cNvPr id="5" name="Rectangle 7">
            <a:extLst>
              <a:ext uri="{FF2B5EF4-FFF2-40B4-BE49-F238E27FC236}">
                <a16:creationId xmlns:a16="http://schemas.microsoft.com/office/drawing/2014/main" id="{BE5C37C6-8421-CC4C-98F8-70C188A91575}"/>
              </a:ext>
            </a:extLst>
          </p:cNvPr>
          <p:cNvSpPr>
            <a:spLocks noChangeArrowheads="1"/>
          </p:cNvSpPr>
          <p:nvPr/>
        </p:nvSpPr>
        <p:spPr bwMode="auto">
          <a:xfrm>
            <a:off x="0" y="6536468"/>
            <a:ext cx="52705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100">
                <a:solidFill>
                  <a:schemeClr val="tx1"/>
                </a:solidFill>
                <a:latin typeface="Arial" panose="020B0604020202020204" pitchFamily="34" charset="0"/>
              </a:defRPr>
            </a:lvl1pPr>
            <a:lvl2pPr marL="742950" indent="-285750">
              <a:defRPr sz="2100">
                <a:solidFill>
                  <a:schemeClr val="tx1"/>
                </a:solidFill>
                <a:latin typeface="Arial" panose="020B0604020202020204" pitchFamily="34" charset="0"/>
              </a:defRPr>
            </a:lvl2pPr>
            <a:lvl3pPr marL="1143000" indent="-228600">
              <a:defRPr sz="2100">
                <a:solidFill>
                  <a:schemeClr val="tx1"/>
                </a:solidFill>
                <a:latin typeface="Arial" panose="020B0604020202020204" pitchFamily="34" charset="0"/>
              </a:defRPr>
            </a:lvl3pPr>
            <a:lvl4pPr marL="1600200" indent="-228600">
              <a:defRPr sz="2100">
                <a:solidFill>
                  <a:schemeClr val="tx1"/>
                </a:solidFill>
                <a:latin typeface="Arial" panose="020B0604020202020204" pitchFamily="34" charset="0"/>
              </a:defRPr>
            </a:lvl4pPr>
            <a:lvl5pPr marL="2057400" indent="-228600">
              <a:defRPr sz="2100">
                <a:solidFill>
                  <a:schemeClr val="tx1"/>
                </a:solidFill>
                <a:latin typeface="Arial" panose="020B0604020202020204" pitchFamily="34" charset="0"/>
              </a:defRPr>
            </a:lvl5pPr>
            <a:lvl6pPr marL="2514600" indent="-228600" eaLnBrk="0" fontAlgn="base" hangingPunct="0">
              <a:spcBef>
                <a:spcPct val="0"/>
              </a:spcBef>
              <a:spcAft>
                <a:spcPct val="0"/>
              </a:spcAft>
              <a:defRPr sz="2100">
                <a:solidFill>
                  <a:schemeClr val="tx1"/>
                </a:solidFill>
                <a:latin typeface="Arial" panose="020B0604020202020204" pitchFamily="34" charset="0"/>
              </a:defRPr>
            </a:lvl6pPr>
            <a:lvl7pPr marL="2971800" indent="-228600" eaLnBrk="0" fontAlgn="base" hangingPunct="0">
              <a:spcBef>
                <a:spcPct val="0"/>
              </a:spcBef>
              <a:spcAft>
                <a:spcPct val="0"/>
              </a:spcAft>
              <a:defRPr sz="2100">
                <a:solidFill>
                  <a:schemeClr val="tx1"/>
                </a:solidFill>
                <a:latin typeface="Arial" panose="020B0604020202020204" pitchFamily="34" charset="0"/>
              </a:defRPr>
            </a:lvl7pPr>
            <a:lvl8pPr marL="3429000" indent="-228600" eaLnBrk="0" fontAlgn="base" hangingPunct="0">
              <a:spcBef>
                <a:spcPct val="0"/>
              </a:spcBef>
              <a:spcAft>
                <a:spcPct val="0"/>
              </a:spcAft>
              <a:defRPr sz="2100">
                <a:solidFill>
                  <a:schemeClr val="tx1"/>
                </a:solidFill>
                <a:latin typeface="Arial" panose="020B0604020202020204" pitchFamily="34" charset="0"/>
              </a:defRPr>
            </a:lvl8pPr>
            <a:lvl9pPr marL="3886200" indent="-228600" eaLnBrk="0" fontAlgn="base" hangingPunct="0">
              <a:spcBef>
                <a:spcPct val="0"/>
              </a:spcBef>
              <a:spcAft>
                <a:spcPct val="0"/>
              </a:spcAft>
              <a:defRPr sz="2100">
                <a:solidFill>
                  <a:schemeClr val="tx1"/>
                </a:solidFill>
                <a:latin typeface="Arial" panose="020B0604020202020204" pitchFamily="34" charset="0"/>
              </a:defRPr>
            </a:lvl9pPr>
          </a:lstStyle>
          <a:p>
            <a:pPr algn="r"/>
            <a:r>
              <a:rPr lang="en-US" altLang="en-US" sz="1400" b="1" i="1">
                <a:solidFill>
                  <a:srgbClr val="7030A0"/>
                </a:solidFill>
              </a:rPr>
              <a:t>©️ Dr. Md. Golam Rashed, Assoc. Professor, Dept. of ICE, RU</a:t>
            </a:r>
          </a:p>
        </p:txBody>
      </p:sp>
      <p:grpSp>
        <p:nvGrpSpPr>
          <p:cNvPr id="8" name="Group 7"/>
          <p:cNvGrpSpPr/>
          <p:nvPr/>
        </p:nvGrpSpPr>
        <p:grpSpPr>
          <a:xfrm>
            <a:off x="8338785" y="53502"/>
            <a:ext cx="982638" cy="783280"/>
            <a:chOff x="8243249" y="53502"/>
            <a:chExt cx="982638" cy="783280"/>
          </a:xfrm>
        </p:grpSpPr>
        <p:sp>
          <p:nvSpPr>
            <p:cNvPr id="9" name="TextBox 8"/>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0" name="Picture 9"/>
            <p:cNvPicPr>
              <a:picLocks noChangeAspect="1"/>
            </p:cNvPicPr>
            <p:nvPr/>
          </p:nvPicPr>
          <p:blipFill rotWithShape="1">
            <a:blip r:embed="rId4"/>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57012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726180" y="1146224"/>
            <a:ext cx="4137660" cy="923330"/>
          </a:xfrm>
          <a:prstGeom prst="rect">
            <a:avLst/>
          </a:prstGeom>
          <a:noFill/>
        </p:spPr>
        <p:txBody>
          <a:bodyPr wrap="square" rtlCol="0">
            <a:spAutoFit/>
          </a:bodyPr>
          <a:lstStyle/>
          <a:p>
            <a:r>
              <a:rPr lang="en-US" sz="5400" dirty="0"/>
              <a:t>120</a:t>
            </a:r>
          </a:p>
        </p:txBody>
      </p:sp>
      <p:sp>
        <p:nvSpPr>
          <p:cNvPr id="10" name="TextBox 9"/>
          <p:cNvSpPr txBox="1"/>
          <p:nvPr/>
        </p:nvSpPr>
        <p:spPr>
          <a:xfrm>
            <a:off x="3787140" y="2121584"/>
            <a:ext cx="4137660" cy="923330"/>
          </a:xfrm>
          <a:prstGeom prst="rect">
            <a:avLst/>
          </a:prstGeom>
          <a:noFill/>
        </p:spPr>
        <p:txBody>
          <a:bodyPr wrap="square" rtlCol="0">
            <a:spAutoFit/>
          </a:bodyPr>
          <a:lstStyle/>
          <a:p>
            <a:r>
              <a:rPr lang="en-US" sz="5400"/>
              <a:t>75</a:t>
            </a:r>
            <a:endParaRPr lang="en-US" sz="5400" dirty="0"/>
          </a:p>
        </p:txBody>
      </p:sp>
      <p:sp>
        <p:nvSpPr>
          <p:cNvPr id="11" name="TextBox 10"/>
          <p:cNvSpPr txBox="1"/>
          <p:nvPr/>
        </p:nvSpPr>
        <p:spPr>
          <a:xfrm>
            <a:off x="3779520" y="3051224"/>
            <a:ext cx="4137660" cy="923330"/>
          </a:xfrm>
          <a:prstGeom prst="rect">
            <a:avLst/>
          </a:prstGeom>
          <a:noFill/>
        </p:spPr>
        <p:txBody>
          <a:bodyPr wrap="square" rtlCol="0">
            <a:spAutoFit/>
          </a:bodyPr>
          <a:lstStyle/>
          <a:p>
            <a:r>
              <a:rPr lang="en-US" sz="5400" dirty="0"/>
              <a:t>55</a:t>
            </a:r>
          </a:p>
        </p:txBody>
      </p:sp>
      <p:sp>
        <p:nvSpPr>
          <p:cNvPr id="12" name="TextBox 11"/>
          <p:cNvSpPr txBox="1"/>
          <p:nvPr/>
        </p:nvSpPr>
        <p:spPr>
          <a:xfrm>
            <a:off x="1512570" y="3877339"/>
            <a:ext cx="5943600" cy="923330"/>
          </a:xfrm>
          <a:prstGeom prst="rect">
            <a:avLst/>
          </a:prstGeom>
          <a:noFill/>
        </p:spPr>
        <p:txBody>
          <a:bodyPr wrap="square" rtlCol="0">
            <a:spAutoFit/>
          </a:bodyPr>
          <a:lstStyle/>
          <a:p>
            <a:r>
              <a:rPr lang="en-US" sz="5400" dirty="0"/>
              <a:t>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55718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81339" y="46239"/>
            <a:ext cx="4793673" cy="2215991"/>
          </a:xfrm>
          <a:prstGeom prst="rect">
            <a:avLst/>
          </a:prstGeom>
          <a:noFill/>
        </p:spPr>
        <p:txBody>
          <a:bodyPr wrap="square" rtlCol="0">
            <a:spAutoFit/>
          </a:bodyPr>
          <a:lstStyle/>
          <a:p>
            <a:pPr algn="ctr"/>
            <a:r>
              <a:rPr lang="en-US" sz="13800">
                <a:solidFill>
                  <a:srgbClr val="FF0000"/>
                </a:solidFill>
              </a:rPr>
              <a:t>?</a:t>
            </a:r>
            <a:endParaRPr lang="en-US" sz="13800" dirty="0">
              <a:solidFill>
                <a:srgbClr val="FF0000"/>
              </a:solidFill>
            </a:endParaRPr>
          </a:p>
        </p:txBody>
      </p:sp>
      <p:sp>
        <p:nvSpPr>
          <p:cNvPr id="6" name="TextBox 5"/>
          <p:cNvSpPr txBox="1"/>
          <p:nvPr/>
        </p:nvSpPr>
        <p:spPr>
          <a:xfrm>
            <a:off x="24194" y="2327911"/>
            <a:ext cx="8710374" cy="1815882"/>
          </a:xfrm>
          <a:prstGeom prst="rect">
            <a:avLst/>
          </a:prstGeom>
          <a:noFill/>
        </p:spPr>
        <p:txBody>
          <a:bodyPr wrap="square" rtlCol="0">
            <a:spAutoFit/>
          </a:bodyPr>
          <a:lstStyle/>
          <a:p>
            <a:pPr marL="457200" indent="-457200">
              <a:buFont typeface="Wingdings" charset="2"/>
              <a:buChar char="ü"/>
            </a:pPr>
            <a:r>
              <a:rPr lang="en-US" sz="2800" dirty="0">
                <a:solidFill>
                  <a:srgbClr val="0000CC"/>
                </a:solidFill>
              </a:rPr>
              <a:t>Data are simple values or set of values.</a:t>
            </a:r>
          </a:p>
          <a:p>
            <a:pPr marL="457200" indent="-457200">
              <a:buFont typeface="Wingdings" charset="2"/>
              <a:buChar char="ü"/>
            </a:pPr>
            <a:r>
              <a:rPr lang="en-US" sz="2800" dirty="0">
                <a:solidFill>
                  <a:srgbClr val="0000CC"/>
                </a:solidFill>
              </a:rPr>
              <a:t> </a:t>
            </a:r>
            <a:r>
              <a:rPr lang="en-US" sz="2800" dirty="0">
                <a:solidFill>
                  <a:schemeClr val="accent6"/>
                </a:solidFill>
              </a:rPr>
              <a:t>Data item </a:t>
            </a:r>
            <a:r>
              <a:rPr lang="en-US" sz="2800" dirty="0">
                <a:solidFill>
                  <a:srgbClr val="0000CC"/>
                </a:solidFill>
              </a:rPr>
              <a:t>refers to a single unit of values</a:t>
            </a:r>
          </a:p>
          <a:p>
            <a:pPr marL="457200" indent="-457200">
              <a:buFont typeface="Wingdings" charset="2"/>
              <a:buChar char="ü"/>
            </a:pPr>
            <a:r>
              <a:rPr lang="en-US" sz="2800" dirty="0">
                <a:solidFill>
                  <a:srgbClr val="0000CC"/>
                </a:solidFill>
              </a:rPr>
              <a:t>Data items that are divided into sub-items are called group items.</a:t>
            </a:r>
          </a:p>
        </p:txBody>
      </p:sp>
      <p:pic>
        <p:nvPicPr>
          <p:cNvPr id="7" name="Picture 6"/>
          <p:cNvPicPr>
            <a:picLocks noChangeAspect="1"/>
          </p:cNvPicPr>
          <p:nvPr/>
        </p:nvPicPr>
        <p:blipFill>
          <a:blip r:embed="rId2" cstate="print"/>
          <a:stretch>
            <a:fillRect/>
          </a:stretch>
        </p:blipFill>
        <p:spPr>
          <a:xfrm>
            <a:off x="1625989" y="233516"/>
            <a:ext cx="3797300" cy="2133600"/>
          </a:xfrm>
          <a:prstGeom prst="rect">
            <a:avLst/>
          </a:prstGeom>
        </p:spPr>
      </p:pic>
      <p:sp>
        <p:nvSpPr>
          <p:cNvPr id="8" name="TextBox 7"/>
          <p:cNvSpPr txBox="1"/>
          <p:nvPr/>
        </p:nvSpPr>
        <p:spPr>
          <a:xfrm>
            <a:off x="249381" y="4143793"/>
            <a:ext cx="9144000" cy="2308324"/>
          </a:xfrm>
          <a:prstGeom prst="rect">
            <a:avLst/>
          </a:prstGeom>
          <a:noFill/>
        </p:spPr>
        <p:txBody>
          <a:bodyPr wrap="square" rtlCol="0">
            <a:spAutoFit/>
          </a:bodyPr>
          <a:lstStyle/>
          <a:p>
            <a:r>
              <a:rPr lang="en-US" sz="2400" dirty="0"/>
              <a:t>For example: </a:t>
            </a:r>
          </a:p>
          <a:p>
            <a:r>
              <a:rPr lang="en-US" sz="2400" dirty="0"/>
              <a:t>      An employee’s name may be divided into three sub item</a:t>
            </a:r>
            <a:r>
              <a:rPr lang="is-IS" sz="2400" dirty="0"/>
              <a:t>…..</a:t>
            </a:r>
          </a:p>
          <a:p>
            <a:pPr marL="457200" indent="66675">
              <a:buFont typeface="Wingdings" charset="2"/>
              <a:buChar char="v"/>
            </a:pPr>
            <a:r>
              <a:rPr lang="is-IS" sz="2400" dirty="0"/>
              <a:t> First name</a:t>
            </a:r>
          </a:p>
          <a:p>
            <a:pPr marL="457200" indent="66675">
              <a:buFont typeface="Wingdings" charset="2"/>
              <a:buChar char="v"/>
            </a:pPr>
            <a:r>
              <a:rPr lang="is-IS" sz="2400" dirty="0"/>
              <a:t>Middle name</a:t>
            </a:r>
          </a:p>
          <a:p>
            <a:pPr marL="457200" indent="66675">
              <a:buFont typeface="Wingdings" charset="2"/>
              <a:buChar char="v"/>
            </a:pPr>
            <a:r>
              <a:rPr lang="is-IS" sz="2400" dirty="0"/>
              <a:t>Last Name</a:t>
            </a:r>
            <a:endParaRPr lang="en-US" sz="2400" dirty="0"/>
          </a:p>
          <a:p>
            <a:pPr marL="68263"/>
            <a:r>
              <a:rPr lang="en-US" sz="2400" dirty="0">
                <a:solidFill>
                  <a:schemeClr val="accent6"/>
                </a:solidFill>
              </a:rPr>
              <a:t>But, NID number would be normally be treated as a single item</a:t>
            </a:r>
            <a:endParaRPr lang="is-IS" sz="2400" dirty="0">
              <a:solidFill>
                <a:schemeClr val="accent6"/>
              </a:solidFill>
            </a:endParaRPr>
          </a:p>
        </p:txBody>
      </p:sp>
      <p:grpSp>
        <p:nvGrpSpPr>
          <p:cNvPr id="9" name="Group 8"/>
          <p:cNvGrpSpPr/>
          <p:nvPr/>
        </p:nvGrpSpPr>
        <p:grpSpPr>
          <a:xfrm>
            <a:off x="8338785" y="53502"/>
            <a:ext cx="982638" cy="783280"/>
            <a:chOff x="8243249" y="53502"/>
            <a:chExt cx="982638" cy="783280"/>
          </a:xfrm>
        </p:grpSpPr>
        <p:sp>
          <p:nvSpPr>
            <p:cNvPr id="10" name="TextBox 9"/>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1" name="Picture 10"/>
            <p:cNvPicPr>
              <a:picLocks noChangeAspect="1"/>
            </p:cNvPicPr>
            <p:nvPr/>
          </p:nvPicPr>
          <p:blipFill rotWithShape="1">
            <a:blip r:embed="rId3"/>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29513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0-#ppt_w/2"/>
                                          </p:val>
                                        </p:tav>
                                        <p:tav tm="100000">
                                          <p:val>
                                            <p:strVal val="#ppt_x"/>
                                          </p:val>
                                        </p:tav>
                                      </p:tavLst>
                                    </p:anim>
                                    <p:anim calcmode="lin" valueType="num">
                                      <p:cBhvr additive="base">
                                        <p:cTn id="1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1"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8" fill="hold" grpId="1"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 calcmode="lin" valueType="num">
                                      <p:cBhvr additive="base">
                                        <p:cTn id="2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8">
                                            <p:txEl>
                                              <p:pRg st="1" end="1"/>
                                            </p:txEl>
                                          </p:spTgt>
                                        </p:tgtEl>
                                        <p:attrNameLst>
                                          <p:attrName>ppt_y</p:attrName>
                                        </p:attrNameLst>
                                      </p:cBhvr>
                                      <p:tavLst>
                                        <p:tav tm="0">
                                          <p:val>
                                            <p:strVal val="#ppt_y"/>
                                          </p:val>
                                        </p:tav>
                                        <p:tav tm="100000">
                                          <p:val>
                                            <p:strVal val="#ppt_y"/>
                                          </p:val>
                                        </p:tav>
                                      </p:tavLst>
                                    </p:anim>
                                  </p:childTnLst>
                                </p:cTn>
                              </p:par>
                              <p:par>
                                <p:cTn id="25" presetID="2" presetClass="entr" presetSubtype="8" fill="hold" grpId="1"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 calcmode="lin" valueType="num">
                                      <p:cBhvr additive="base">
                                        <p:cTn id="27"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8">
                                            <p:txEl>
                                              <p:pRg st="2" end="2"/>
                                            </p:txEl>
                                          </p:spTgt>
                                        </p:tgtEl>
                                        <p:attrNameLst>
                                          <p:attrName>ppt_y</p:attrName>
                                        </p:attrNameLst>
                                      </p:cBhvr>
                                      <p:tavLst>
                                        <p:tav tm="0">
                                          <p:val>
                                            <p:strVal val="#ppt_y"/>
                                          </p:val>
                                        </p:tav>
                                        <p:tav tm="100000">
                                          <p:val>
                                            <p:strVal val="#ppt_y"/>
                                          </p:val>
                                        </p:tav>
                                      </p:tavLst>
                                    </p:anim>
                                  </p:childTnLst>
                                </p:cTn>
                              </p:par>
                              <p:par>
                                <p:cTn id="29" presetID="2" presetClass="entr" presetSubtype="8" fill="hold" grpId="1"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anim calcmode="lin" valueType="num">
                                      <p:cBhvr additive="base">
                                        <p:cTn id="31"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3" end="3"/>
                                            </p:txEl>
                                          </p:spTgt>
                                        </p:tgtEl>
                                        <p:attrNameLst>
                                          <p:attrName>ppt_y</p:attrName>
                                        </p:attrNameLst>
                                      </p:cBhvr>
                                      <p:tavLst>
                                        <p:tav tm="0">
                                          <p:val>
                                            <p:strVal val="#ppt_y"/>
                                          </p:val>
                                        </p:tav>
                                        <p:tav tm="100000">
                                          <p:val>
                                            <p:strVal val="#ppt_y"/>
                                          </p:val>
                                        </p:tav>
                                      </p:tavLst>
                                    </p:anim>
                                  </p:childTnLst>
                                </p:cTn>
                              </p:par>
                              <p:par>
                                <p:cTn id="33" presetID="2" presetClass="entr" presetSubtype="8" fill="hold" grpId="1" nodeType="withEffect">
                                  <p:stCondLst>
                                    <p:cond delay="0"/>
                                  </p:stCondLst>
                                  <p:childTnLst>
                                    <p:set>
                                      <p:cBhvr>
                                        <p:cTn id="34" dur="1" fill="hold">
                                          <p:stCondLst>
                                            <p:cond delay="0"/>
                                          </p:stCondLst>
                                        </p:cTn>
                                        <p:tgtEl>
                                          <p:spTgt spid="8">
                                            <p:txEl>
                                              <p:pRg st="4" end="4"/>
                                            </p:txEl>
                                          </p:spTgt>
                                        </p:tgtEl>
                                        <p:attrNameLst>
                                          <p:attrName>style.visibility</p:attrName>
                                        </p:attrNameLst>
                                      </p:cBhvr>
                                      <p:to>
                                        <p:strVal val="visible"/>
                                      </p:to>
                                    </p:set>
                                    <p:anim calcmode="lin" valueType="num">
                                      <p:cBhvr additive="base">
                                        <p:cTn id="3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8">
                                            <p:txEl>
                                              <p:pRg st="5" end="5"/>
                                            </p:txEl>
                                          </p:spTgt>
                                        </p:tgtEl>
                                        <p:attrNameLst>
                                          <p:attrName>style.visibility</p:attrName>
                                        </p:attrNameLst>
                                      </p:cBhvr>
                                      <p:to>
                                        <p:strVal val="visible"/>
                                      </p:to>
                                    </p:set>
                                    <p:anim calcmode="lin" valueType="num">
                                      <p:cBhvr additive="base">
                                        <p:cTn id="41" dur="500" fill="hold"/>
                                        <p:tgtEl>
                                          <p:spTgt spid="8">
                                            <p:txEl>
                                              <p:pRg st="5" end="5"/>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8">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uiExpan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46810" y="1011769"/>
            <a:ext cx="5482590" cy="923330"/>
          </a:xfrm>
          <a:prstGeom prst="rect">
            <a:avLst/>
          </a:prstGeom>
          <a:noFill/>
        </p:spPr>
        <p:txBody>
          <a:bodyPr wrap="square" rtlCol="0">
            <a:spAutoFit/>
          </a:bodyPr>
          <a:lstStyle/>
          <a:p>
            <a:r>
              <a:rPr lang="en-US" sz="5400" dirty="0"/>
              <a:t>120 km in distance</a:t>
            </a:r>
          </a:p>
        </p:txBody>
      </p:sp>
      <p:sp>
        <p:nvSpPr>
          <p:cNvPr id="10" name="TextBox 9"/>
          <p:cNvSpPr txBox="1"/>
          <p:nvPr/>
        </p:nvSpPr>
        <p:spPr>
          <a:xfrm>
            <a:off x="1169327" y="2079287"/>
            <a:ext cx="5220384" cy="923330"/>
          </a:xfrm>
          <a:prstGeom prst="rect">
            <a:avLst/>
          </a:prstGeom>
          <a:noFill/>
        </p:spPr>
        <p:txBody>
          <a:bodyPr wrap="square" rtlCol="0">
            <a:spAutoFit/>
          </a:bodyPr>
          <a:lstStyle/>
          <a:p>
            <a:r>
              <a:rPr lang="en-US" sz="5400" dirty="0"/>
              <a:t>75 </a:t>
            </a:r>
            <a:r>
              <a:rPr lang="en-US" sz="5400" dirty="0" err="1"/>
              <a:t>kgs</a:t>
            </a:r>
            <a:r>
              <a:rPr lang="en-US" sz="5400" dirty="0"/>
              <a:t> in weight</a:t>
            </a:r>
          </a:p>
        </p:txBody>
      </p:sp>
      <p:sp>
        <p:nvSpPr>
          <p:cNvPr id="11" name="TextBox 10"/>
          <p:cNvSpPr txBox="1"/>
          <p:nvPr/>
        </p:nvSpPr>
        <p:spPr>
          <a:xfrm>
            <a:off x="1146810" y="3023644"/>
            <a:ext cx="4613855" cy="923330"/>
          </a:xfrm>
          <a:prstGeom prst="rect">
            <a:avLst/>
          </a:prstGeom>
          <a:noFill/>
        </p:spPr>
        <p:txBody>
          <a:bodyPr wrap="square" rtlCol="0">
            <a:spAutoFit/>
          </a:bodyPr>
          <a:lstStyle/>
          <a:p>
            <a:r>
              <a:rPr lang="en-US" sz="5400" dirty="0"/>
              <a:t>55 cm </a:t>
            </a:r>
            <a:r>
              <a:rPr lang="en-US" sz="5400"/>
              <a:t>in height</a:t>
            </a:r>
            <a:endParaRPr lang="en-US" sz="5400" dirty="0"/>
          </a:p>
        </p:txBody>
      </p:sp>
      <p:sp>
        <p:nvSpPr>
          <p:cNvPr id="12" name="TextBox 11"/>
          <p:cNvSpPr txBox="1"/>
          <p:nvPr/>
        </p:nvSpPr>
        <p:spPr>
          <a:xfrm>
            <a:off x="1169326" y="4112189"/>
            <a:ext cx="7838197" cy="923330"/>
          </a:xfrm>
          <a:prstGeom prst="rect">
            <a:avLst/>
          </a:prstGeom>
          <a:noFill/>
        </p:spPr>
        <p:txBody>
          <a:bodyPr wrap="square" rtlCol="0">
            <a:spAutoFit/>
          </a:bodyPr>
          <a:lstStyle/>
          <a:p>
            <a:r>
              <a:rPr lang="en-US" sz="5400" dirty="0"/>
              <a:t>Writer: Seymour </a:t>
            </a:r>
            <a:r>
              <a:rPr lang="en-US" sz="5400" dirty="0" err="1"/>
              <a:t>Lipschutz</a:t>
            </a:r>
            <a:endParaRPr lang="en-US" sz="5400" dirty="0"/>
          </a:p>
        </p:txBody>
      </p:sp>
      <p:grpSp>
        <p:nvGrpSpPr>
          <p:cNvPr id="15" name="Group 14"/>
          <p:cNvGrpSpPr/>
          <p:nvPr/>
        </p:nvGrpSpPr>
        <p:grpSpPr>
          <a:xfrm>
            <a:off x="8338785" y="53502"/>
            <a:ext cx="982638" cy="783280"/>
            <a:chOff x="8243249" y="53502"/>
            <a:chExt cx="982638" cy="783280"/>
          </a:xfrm>
        </p:grpSpPr>
        <p:sp>
          <p:nvSpPr>
            <p:cNvPr id="16" name="TextBox 15"/>
            <p:cNvSpPr txBox="1"/>
            <p:nvPr/>
          </p:nvSpPr>
          <p:spPr>
            <a:xfrm>
              <a:off x="8243249" y="529005"/>
              <a:ext cx="982638" cy="307777"/>
            </a:xfrm>
            <a:prstGeom prst="rect">
              <a:avLst/>
            </a:prstGeom>
            <a:noFill/>
          </p:spPr>
          <p:txBody>
            <a:bodyPr wrap="square" rtlCol="0">
              <a:spAutoFit/>
            </a:bodyPr>
            <a:lstStyle/>
            <a:p>
              <a:r>
                <a:rPr lang="en-US" sz="1400" b="1" dirty="0"/>
                <a:t>CSE 2103</a:t>
              </a:r>
            </a:p>
          </p:txBody>
        </p:sp>
        <p:pic>
          <p:nvPicPr>
            <p:cNvPr id="17" name="Picture 16"/>
            <p:cNvPicPr>
              <a:picLocks noChangeAspect="1"/>
            </p:cNvPicPr>
            <p:nvPr/>
          </p:nvPicPr>
          <p:blipFill rotWithShape="1">
            <a:blip r:embed="rId2"/>
            <a:srcRect l="20378" t="12438" r="20398" b="35343"/>
            <a:stretch/>
          </p:blipFill>
          <p:spPr>
            <a:xfrm>
              <a:off x="8366079" y="53502"/>
              <a:ext cx="600501" cy="529474"/>
            </a:xfrm>
            <a:prstGeom prst="rect">
              <a:avLst/>
            </a:prstGeom>
          </p:spPr>
        </p:pic>
      </p:grpSp>
    </p:spTree>
    <p:extLst>
      <p:ext uri="{BB962C8B-B14F-4D97-AF65-F5344CB8AC3E}">
        <p14:creationId xmlns:p14="http://schemas.microsoft.com/office/powerpoint/2010/main" val="16622041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1073</TotalTime>
  <Words>2873</Words>
  <Application>Microsoft Office PowerPoint</Application>
  <PresentationFormat>On-screen Show (4:3)</PresentationFormat>
  <Paragraphs>472</Paragraphs>
  <Slides>56</Slides>
  <Notes>4</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calculate Time Complexity ? </vt:lpstr>
      <vt:lpstr>Big O Notation</vt:lpstr>
      <vt:lpstr>  Common Time Complexity</vt:lpstr>
      <vt:lpstr>     Constant Time Complexity-O(1)</vt:lpstr>
      <vt:lpstr>Linear Time Complexity - O(N)</vt:lpstr>
      <vt:lpstr>Quadratic Time Complexity – O(N^2)</vt:lpstr>
      <vt:lpstr>Logarithmic Time Complexity – O(log 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Md. Golam Rashed</cp:lastModifiedBy>
  <cp:revision>139</cp:revision>
  <cp:lastPrinted>2025-01-12T08:47:37Z</cp:lastPrinted>
  <dcterms:created xsi:type="dcterms:W3CDTF">2016-12-28T08:52:04Z</dcterms:created>
  <dcterms:modified xsi:type="dcterms:W3CDTF">2025-01-16T06:25:25Z</dcterms:modified>
</cp:coreProperties>
</file>